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320" r:id="rId4"/>
    <p:sldId id="323" r:id="rId5"/>
    <p:sldId id="400" r:id="rId6"/>
    <p:sldId id="405" r:id="rId7"/>
    <p:sldId id="324" r:id="rId8"/>
    <p:sldId id="406" r:id="rId9"/>
    <p:sldId id="385" r:id="rId10"/>
    <p:sldId id="401" r:id="rId11"/>
    <p:sldId id="388" r:id="rId12"/>
    <p:sldId id="402" r:id="rId13"/>
    <p:sldId id="387" r:id="rId14"/>
    <p:sldId id="403" r:id="rId15"/>
    <p:sldId id="399" r:id="rId16"/>
    <p:sldId id="319" r:id="rId17"/>
    <p:sldId id="404" r:id="rId18"/>
    <p:sldId id="321" r:id="rId19"/>
    <p:sldId id="322" r:id="rId20"/>
    <p:sldId id="341" r:id="rId21"/>
    <p:sldId id="413" r:id="rId22"/>
    <p:sldId id="325" r:id="rId23"/>
    <p:sldId id="328" r:id="rId24"/>
    <p:sldId id="329" r:id="rId25"/>
    <p:sldId id="331" r:id="rId26"/>
    <p:sldId id="326" r:id="rId27"/>
    <p:sldId id="327" r:id="rId28"/>
    <p:sldId id="337" r:id="rId29"/>
    <p:sldId id="333" r:id="rId30"/>
    <p:sldId id="338" r:id="rId31"/>
    <p:sldId id="334" r:id="rId32"/>
    <p:sldId id="335" r:id="rId33"/>
    <p:sldId id="336" r:id="rId34"/>
    <p:sldId id="339" r:id="rId35"/>
    <p:sldId id="397" r:id="rId36"/>
    <p:sldId id="407" r:id="rId37"/>
    <p:sldId id="408" r:id="rId38"/>
    <p:sldId id="409" r:id="rId39"/>
    <p:sldId id="410" r:id="rId40"/>
    <p:sldId id="411" r:id="rId41"/>
    <p:sldId id="412" r:id="rId42"/>
    <p:sldId id="340" r:id="rId4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85" d="100"/>
          <a:sy n="85" d="100"/>
        </p:scale>
        <p:origin x="1569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45F218-A880-41AD-A1EF-70D1BCCDFFD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F9DD17-94AE-49F6-9956-2E0D13F28459}" type="asst">
      <dgm:prSet phldrT="[Text]" custT="1"/>
      <dgm:spPr>
        <a:xfrm>
          <a:off x="768597" y="833826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  <a:endParaRPr lang="en-US" sz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D6FC43F-48BB-457F-B1D3-3739486163FC}" type="parTrans" cxnId="{1F5184C1-DAFC-40C4-9F89-8504326ACF6E}">
      <dgm:prSet/>
      <dgm:spPr>
        <a:xfrm>
          <a:off x="464195" y="1065839"/>
          <a:ext cx="304402" cy="290017"/>
        </a:xfrm>
        <a:custGeom>
          <a:avLst/>
          <a:gdLst/>
          <a:ahLst/>
          <a:cxnLst/>
          <a:rect l="0" t="0" r="0" b="0"/>
          <a:pathLst>
            <a:path>
              <a:moveTo>
                <a:pt x="0" y="290017"/>
              </a:moveTo>
              <a:lnTo>
                <a:pt x="152201" y="290017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AD4C028-4FE7-4450-8A90-DC024DC702D6}" type="sibTrans" cxnId="{1F5184C1-DAFC-40C4-9F89-8504326ACF6E}">
      <dgm:prSet/>
      <dgm:spPr/>
      <dgm:t>
        <a:bodyPr/>
        <a:lstStyle/>
        <a:p>
          <a:endParaRPr lang="en-US"/>
        </a:p>
      </dgm:t>
    </dgm:pt>
    <dgm:pt modelId="{7817F486-1A08-4530-B587-AA6ECC1F38F4}" type="asst">
      <dgm:prSet custT="1"/>
      <dgm:spPr>
        <a:xfrm>
          <a:off x="768597" y="1413860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6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Site Visit</a:t>
          </a:r>
        </a:p>
      </dgm:t>
    </dgm:pt>
    <dgm:pt modelId="{3001C2A6-CF64-45A6-97B6-40519BDA54D3}" type="parTrans" cxnId="{8BE3C36D-B51A-4911-8635-1B131A2B4815}">
      <dgm:prSet/>
      <dgm:spPr>
        <a:xfrm>
          <a:off x="464195" y="1355856"/>
          <a:ext cx="304402" cy="290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2201" y="0"/>
              </a:lnTo>
              <a:lnTo>
                <a:pt x="152201" y="290017"/>
              </a:lnTo>
              <a:lnTo>
                <a:pt x="304402" y="29001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2B32759-4E90-491E-8ECA-1D2166FB3100}" type="sibTrans" cxnId="{8BE3C36D-B51A-4911-8635-1B131A2B4815}">
      <dgm:prSet/>
      <dgm:spPr/>
      <dgm:t>
        <a:bodyPr/>
        <a:lstStyle/>
        <a:p>
          <a:endParaRPr lang="en-US"/>
        </a:p>
      </dgm:t>
    </dgm:pt>
    <dgm:pt modelId="{DFE6ED40-B72F-4A8E-AB40-A4916E9C4BB0}">
      <dgm:prSet custT="1"/>
      <dgm:spPr>
        <a:xfrm>
          <a:off x="2595009" y="688817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  <a:endParaRPr lang="en-US" sz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D467B1A-73D4-4384-8594-FCBFC91659E2}" type="parTrans" cxnId="{CBA8500C-B6ED-4DC7-BDCD-CFCFC488A1C9}">
      <dgm:prSet/>
      <dgm:spPr>
        <a:xfrm>
          <a:off x="2290607" y="920831"/>
          <a:ext cx="304402" cy="725042"/>
        </a:xfrm>
        <a:custGeom>
          <a:avLst/>
          <a:gdLst/>
          <a:ahLst/>
          <a:cxnLst/>
          <a:rect l="0" t="0" r="0" b="0"/>
          <a:pathLst>
            <a:path>
              <a:moveTo>
                <a:pt x="0" y="725042"/>
              </a:moveTo>
              <a:lnTo>
                <a:pt x="152201" y="725042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1027FA8-CF1D-4BF8-B35B-62E48CD2536A}" type="sibTrans" cxnId="{CBA8500C-B6ED-4DC7-BDCD-CFCFC488A1C9}">
      <dgm:prSet/>
      <dgm:spPr/>
      <dgm:t>
        <a:bodyPr/>
        <a:lstStyle/>
        <a:p>
          <a:endParaRPr lang="en-US"/>
        </a:p>
      </dgm:t>
    </dgm:pt>
    <dgm:pt modelId="{3115AC9C-54FA-43BC-976F-2F71144A04FD}">
      <dgm:prSet custT="1"/>
      <dgm:spPr>
        <a:xfrm>
          <a:off x="2595009" y="1268851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Planning Assistance</a:t>
          </a:r>
        </a:p>
      </dgm:t>
    </dgm:pt>
    <dgm:pt modelId="{8CF9A70B-A971-45C8-9C25-36919696ACB4}" type="parTrans" cxnId="{BF578AAC-F4DF-4D6A-B0CC-DA0036C16F0E}">
      <dgm:prSet/>
      <dgm:spPr>
        <a:xfrm>
          <a:off x="2290607" y="1500865"/>
          <a:ext cx="304402" cy="145008"/>
        </a:xfrm>
        <a:custGeom>
          <a:avLst/>
          <a:gdLst/>
          <a:ahLst/>
          <a:cxnLst/>
          <a:rect l="0" t="0" r="0" b="0"/>
          <a:pathLst>
            <a:path>
              <a:moveTo>
                <a:pt x="0" y="145008"/>
              </a:moveTo>
              <a:lnTo>
                <a:pt x="152201" y="145008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8279A45-F11E-4D7C-8A5D-72296168BFA2}" type="sibTrans" cxnId="{BF578AAC-F4DF-4D6A-B0CC-DA0036C16F0E}">
      <dgm:prSet/>
      <dgm:spPr/>
      <dgm:t>
        <a:bodyPr/>
        <a:lstStyle/>
        <a:p>
          <a:endParaRPr lang="en-US"/>
        </a:p>
      </dgm:t>
    </dgm:pt>
    <dgm:pt modelId="{D366B62C-2776-40EA-B5C9-6EB3F4B60581}">
      <dgm:prSet custT="1"/>
      <dgm:spPr>
        <a:xfrm>
          <a:off x="2599773" y="2138903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14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Full Application  May 2018</a:t>
          </a:r>
        </a:p>
      </dgm:t>
    </dgm:pt>
    <dgm:pt modelId="{07ED0065-D1EE-43EB-B288-2353D24FF999}" type="parTrans" cxnId="{9841E53A-6C42-4847-ACDC-61A299416A0B}">
      <dgm:prSet/>
      <dgm:spPr>
        <a:xfrm>
          <a:off x="2290607" y="1645874"/>
          <a:ext cx="309165" cy="725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582" y="0"/>
              </a:lnTo>
              <a:lnTo>
                <a:pt x="154582" y="725042"/>
              </a:lnTo>
              <a:lnTo>
                <a:pt x="309165" y="725042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2D20658-35CE-4A6D-B2C7-95E7F58FE37E}" type="sibTrans" cxnId="{9841E53A-6C42-4847-ACDC-61A299416A0B}">
      <dgm:prSet/>
      <dgm:spPr/>
      <dgm:t>
        <a:bodyPr/>
        <a:lstStyle/>
        <a:p>
          <a:endParaRPr lang="en-US"/>
        </a:p>
      </dgm:t>
    </dgm:pt>
    <dgm:pt modelId="{70E0660C-539D-496A-9CEE-C0558B31B634}">
      <dgm:prSet/>
      <dgm:spPr>
        <a:xfrm>
          <a:off x="4421421" y="1268851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Pre-Application (future round)</a:t>
          </a:r>
        </a:p>
      </dgm:t>
    </dgm:pt>
    <dgm:pt modelId="{371D3AE7-F283-4725-A49F-887C32537829}" type="parTrans" cxnId="{C6E9D95A-283F-4517-8D3C-813E600BE924}">
      <dgm:prSet/>
      <dgm:spPr>
        <a:xfrm>
          <a:off x="4117019" y="1455145"/>
          <a:ext cx="3044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4402" y="4572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92E8DBC-64C1-4450-8901-99023D7B6434}" type="sibTrans" cxnId="{C6E9D95A-283F-4517-8D3C-813E600BE924}">
      <dgm:prSet/>
      <dgm:spPr/>
      <dgm:t>
        <a:bodyPr/>
        <a:lstStyle/>
        <a:p>
          <a:endParaRPr lang="en-US"/>
        </a:p>
      </dgm:t>
    </dgm:pt>
    <dgm:pt modelId="{A3ACEDEC-DFE1-4320-8C62-57F464842F12}">
      <dgm:prSet/>
      <dgm:spPr>
        <a:xfrm>
          <a:off x="4421421" y="1848886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</a:p>
      </dgm:t>
    </dgm:pt>
    <dgm:pt modelId="{AD5B5BFD-C8B9-4D74-A70F-E10B40F60ABB}" type="parTrans" cxnId="{A070D9E4-EA82-4A71-97D7-3A805CEDA77C}">
      <dgm:prSet/>
      <dgm:spPr>
        <a:xfrm>
          <a:off x="4121783" y="2080899"/>
          <a:ext cx="299638" cy="290017"/>
        </a:xfrm>
        <a:custGeom>
          <a:avLst/>
          <a:gdLst/>
          <a:ahLst/>
          <a:cxnLst/>
          <a:rect l="0" t="0" r="0" b="0"/>
          <a:pathLst>
            <a:path>
              <a:moveTo>
                <a:pt x="0" y="290017"/>
              </a:moveTo>
              <a:lnTo>
                <a:pt x="149819" y="290017"/>
              </a:lnTo>
              <a:lnTo>
                <a:pt x="149819" y="0"/>
              </a:lnTo>
              <a:lnTo>
                <a:pt x="299638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384DFE7-5A07-46E4-9EB5-66034B8497FF}" type="sibTrans" cxnId="{A070D9E4-EA82-4A71-97D7-3A805CEDA77C}">
      <dgm:prSet/>
      <dgm:spPr/>
      <dgm:t>
        <a:bodyPr/>
        <a:lstStyle/>
        <a:p>
          <a:endParaRPr lang="en-US"/>
        </a:p>
      </dgm:t>
    </dgm:pt>
    <dgm:pt modelId="{BD9D8DC9-4D18-43C0-9B91-95A31BA26CFD}">
      <dgm:prSet/>
      <dgm:spPr>
        <a:xfrm>
          <a:off x="4421421" y="2428920"/>
          <a:ext cx="1522010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VCI Funded Project</a:t>
          </a:r>
        </a:p>
      </dgm:t>
    </dgm:pt>
    <dgm:pt modelId="{90D4B042-B0F1-4298-8506-6F55712281BB}" type="parTrans" cxnId="{534D6EBB-6D59-472C-AC3A-8FAADC60D5AD}">
      <dgm:prSet/>
      <dgm:spPr>
        <a:xfrm>
          <a:off x="4121783" y="2370916"/>
          <a:ext cx="299638" cy="290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9819" y="0"/>
              </a:lnTo>
              <a:lnTo>
                <a:pt x="149819" y="290017"/>
              </a:lnTo>
              <a:lnTo>
                <a:pt x="299638" y="29001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4D2736F-926B-4552-AD2B-4FFB9DBDBCD0}" type="sibTrans" cxnId="{534D6EBB-6D59-472C-AC3A-8FAADC60D5AD}">
      <dgm:prSet/>
      <dgm:spPr/>
      <dgm:t>
        <a:bodyPr/>
        <a:lstStyle/>
        <a:p>
          <a:endParaRPr lang="en-US"/>
        </a:p>
      </dgm:t>
    </dgm:pt>
    <dgm:pt modelId="{6CE42529-BF02-4805-9C4D-2F439992EE9C}">
      <dgm:prSet phldrT="[Text]" custT="1"/>
      <dgm:spPr>
        <a:xfrm rot="16200000">
          <a:off x="-988942" y="1123843"/>
          <a:ext cx="2442249" cy="464027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Pre-Applications (current round)</a:t>
          </a:r>
          <a:endParaRPr lang="en-US" sz="16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62253D3-BD14-46CD-9A58-027AE64FBF7F}" type="sibTrans" cxnId="{09F42BBB-0E14-4536-B811-7C7F60596DCD}">
      <dgm:prSet/>
      <dgm:spPr/>
      <dgm:t>
        <a:bodyPr/>
        <a:lstStyle/>
        <a:p>
          <a:endParaRPr lang="en-US"/>
        </a:p>
      </dgm:t>
    </dgm:pt>
    <dgm:pt modelId="{B170B7B1-9D2A-4D2D-AD89-CB91DCB596A3}" type="parTrans" cxnId="{09F42BBB-0E14-4536-B811-7C7F60596DCD}">
      <dgm:prSet/>
      <dgm:spPr/>
      <dgm:t>
        <a:bodyPr/>
        <a:lstStyle/>
        <a:p>
          <a:endParaRPr lang="en-US"/>
        </a:p>
      </dgm:t>
    </dgm:pt>
    <dgm:pt modelId="{F94B23BE-8004-433B-965B-47CB610B2C6F}" type="pres">
      <dgm:prSet presAssocID="{CF45F218-A880-41AD-A1EF-70D1BCCDFFD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5BDC36-E652-4CC6-B4E2-398F8E3EE6A8}" type="pres">
      <dgm:prSet presAssocID="{6CE42529-BF02-4805-9C4D-2F439992EE9C}" presName="root1" presStyleCnt="0"/>
      <dgm:spPr/>
    </dgm:pt>
    <dgm:pt modelId="{D4542EB1-FB00-44D6-827C-0A8D1DE16A0D}" type="pres">
      <dgm:prSet presAssocID="{6CE42529-BF02-4805-9C4D-2F439992EE9C}" presName="LevelOneTextNode" presStyleLbl="node0" presStyleIdx="0" presStyleCnt="1" custScaleX="127468" custScaleY="1050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DAD352-5B70-432B-AEF4-55DFCC036C58}" type="pres">
      <dgm:prSet presAssocID="{6CE42529-BF02-4805-9C4D-2F439992EE9C}" presName="level2hierChild" presStyleCnt="0"/>
      <dgm:spPr/>
    </dgm:pt>
    <dgm:pt modelId="{312B30EC-4F33-4571-A66A-8EDF2C542675}" type="pres">
      <dgm:prSet presAssocID="{9D6FC43F-48BB-457F-B1D3-3739486163FC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29E2F980-FC24-42E1-9AC0-43AF8957D0F2}" type="pres">
      <dgm:prSet presAssocID="{9D6FC43F-48BB-457F-B1D3-3739486163FC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A8D4D55-0D68-4EC4-A378-CB5919558971}" type="pres">
      <dgm:prSet presAssocID="{05F9DD17-94AE-49F6-9956-2E0D13F28459}" presName="root2" presStyleCnt="0"/>
      <dgm:spPr/>
    </dgm:pt>
    <dgm:pt modelId="{FFAFBC61-0E23-4AF2-AB2E-5B4963808F1B}" type="pres">
      <dgm:prSet presAssocID="{05F9DD17-94AE-49F6-9956-2E0D13F28459}" presName="LevelTwoTextNode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325553-4FEB-4406-8E84-623A2E75BD2B}" type="pres">
      <dgm:prSet presAssocID="{05F9DD17-94AE-49F6-9956-2E0D13F28459}" presName="level3hierChild" presStyleCnt="0"/>
      <dgm:spPr/>
    </dgm:pt>
    <dgm:pt modelId="{98C3F783-B387-4856-8143-BC279EAF927A}" type="pres">
      <dgm:prSet presAssocID="{3001C2A6-CF64-45A6-97B6-40519BDA54D3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C926EA3-424B-4B2A-9D58-3D4DBBB466D0}" type="pres">
      <dgm:prSet presAssocID="{3001C2A6-CF64-45A6-97B6-40519BDA54D3}" presName="connTx" presStyleLbl="parChTrans1D2" presStyleIdx="1" presStyleCnt="2"/>
      <dgm:spPr/>
      <dgm:t>
        <a:bodyPr/>
        <a:lstStyle/>
        <a:p>
          <a:endParaRPr lang="en-US"/>
        </a:p>
      </dgm:t>
    </dgm:pt>
    <dgm:pt modelId="{4A40BFD2-802D-4E1C-ACF3-B23661ECD878}" type="pres">
      <dgm:prSet presAssocID="{7817F486-1A08-4530-B587-AA6ECC1F38F4}" presName="root2" presStyleCnt="0"/>
      <dgm:spPr/>
    </dgm:pt>
    <dgm:pt modelId="{4A0613FD-8A7F-4D42-A703-8FBD0992D453}" type="pres">
      <dgm:prSet presAssocID="{7817F486-1A08-4530-B587-AA6ECC1F38F4}" presName="LevelTwoTextNode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6951A9-EAB8-413F-8B8D-98F3ACDE7277}" type="pres">
      <dgm:prSet presAssocID="{7817F486-1A08-4530-B587-AA6ECC1F38F4}" presName="level3hierChild" presStyleCnt="0"/>
      <dgm:spPr/>
    </dgm:pt>
    <dgm:pt modelId="{1B276973-95D8-4373-85B3-8FD152F2B362}" type="pres">
      <dgm:prSet presAssocID="{9D467B1A-73D4-4384-8594-FCBFC91659E2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808A0AC7-9B67-4268-938A-B2471CD6754B}" type="pres">
      <dgm:prSet presAssocID="{9D467B1A-73D4-4384-8594-FCBFC91659E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75E1ED78-CC85-4677-BCA3-F8C3C6470C9C}" type="pres">
      <dgm:prSet presAssocID="{DFE6ED40-B72F-4A8E-AB40-A4916E9C4BB0}" presName="root2" presStyleCnt="0"/>
      <dgm:spPr/>
    </dgm:pt>
    <dgm:pt modelId="{EAB8C883-CCD4-4CB7-98F8-6ABF4E1FA08F}" type="pres">
      <dgm:prSet presAssocID="{DFE6ED40-B72F-4A8E-AB40-A4916E9C4BB0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D0F761-1E6F-48A4-8C47-0B2D67FB8C99}" type="pres">
      <dgm:prSet presAssocID="{DFE6ED40-B72F-4A8E-AB40-A4916E9C4BB0}" presName="level3hierChild" presStyleCnt="0"/>
      <dgm:spPr/>
    </dgm:pt>
    <dgm:pt modelId="{250009B5-B0E2-408D-A2B1-307D9A8DBFAA}" type="pres">
      <dgm:prSet presAssocID="{8CF9A70B-A971-45C8-9C25-36919696ACB4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C82018F7-9741-435D-8A95-5CBFD38CD283}" type="pres">
      <dgm:prSet presAssocID="{8CF9A70B-A971-45C8-9C25-36919696ACB4}" presName="connTx" presStyleLbl="parChTrans1D3" presStyleIdx="1" presStyleCnt="3"/>
      <dgm:spPr/>
      <dgm:t>
        <a:bodyPr/>
        <a:lstStyle/>
        <a:p>
          <a:endParaRPr lang="en-US"/>
        </a:p>
      </dgm:t>
    </dgm:pt>
    <dgm:pt modelId="{BF7D0A9A-76EF-4543-90ED-D32D1F1FABB6}" type="pres">
      <dgm:prSet presAssocID="{3115AC9C-54FA-43BC-976F-2F71144A04FD}" presName="root2" presStyleCnt="0"/>
      <dgm:spPr/>
    </dgm:pt>
    <dgm:pt modelId="{1EE2C770-7671-42E6-B4EB-609EFF2363D0}" type="pres">
      <dgm:prSet presAssocID="{3115AC9C-54FA-43BC-976F-2F71144A04FD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FBA19A-ACDF-40E4-8891-948EEC589350}" type="pres">
      <dgm:prSet presAssocID="{3115AC9C-54FA-43BC-976F-2F71144A04FD}" presName="level3hierChild" presStyleCnt="0"/>
      <dgm:spPr/>
    </dgm:pt>
    <dgm:pt modelId="{E8FC55CE-7E10-4D15-A562-6A9EDEAA63F4}" type="pres">
      <dgm:prSet presAssocID="{371D3AE7-F283-4725-A49F-887C32537829}" presName="conn2-1" presStyleLbl="parChTrans1D4" presStyleIdx="0" presStyleCnt="3"/>
      <dgm:spPr/>
      <dgm:t>
        <a:bodyPr/>
        <a:lstStyle/>
        <a:p>
          <a:endParaRPr lang="en-US"/>
        </a:p>
      </dgm:t>
    </dgm:pt>
    <dgm:pt modelId="{C471E6F9-1444-4571-9033-81AA96B752B6}" type="pres">
      <dgm:prSet presAssocID="{371D3AE7-F283-4725-A49F-887C32537829}" presName="connTx" presStyleLbl="parChTrans1D4" presStyleIdx="0" presStyleCnt="3"/>
      <dgm:spPr/>
      <dgm:t>
        <a:bodyPr/>
        <a:lstStyle/>
        <a:p>
          <a:endParaRPr lang="en-US"/>
        </a:p>
      </dgm:t>
    </dgm:pt>
    <dgm:pt modelId="{3C9AFAFB-6107-4001-B27B-A2E9925C585C}" type="pres">
      <dgm:prSet presAssocID="{70E0660C-539D-496A-9CEE-C0558B31B634}" presName="root2" presStyleCnt="0"/>
      <dgm:spPr/>
    </dgm:pt>
    <dgm:pt modelId="{46C5F14A-0AFB-43B7-8A24-1F4FAB545B66}" type="pres">
      <dgm:prSet presAssocID="{70E0660C-539D-496A-9CEE-C0558B31B634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DEA578-7778-45CC-B54F-199251FAB78E}" type="pres">
      <dgm:prSet presAssocID="{70E0660C-539D-496A-9CEE-C0558B31B634}" presName="level3hierChild" presStyleCnt="0"/>
      <dgm:spPr/>
    </dgm:pt>
    <dgm:pt modelId="{8679AB82-5ECE-442C-A046-CC6E8193515D}" type="pres">
      <dgm:prSet presAssocID="{07ED0065-D1EE-43EB-B288-2353D24FF999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BE2B0B7B-81D2-419A-AF02-9AFB97E0EC51}" type="pres">
      <dgm:prSet presAssocID="{07ED0065-D1EE-43EB-B288-2353D24FF999}" presName="connTx" presStyleLbl="parChTrans1D3" presStyleIdx="2" presStyleCnt="3"/>
      <dgm:spPr/>
      <dgm:t>
        <a:bodyPr/>
        <a:lstStyle/>
        <a:p>
          <a:endParaRPr lang="en-US"/>
        </a:p>
      </dgm:t>
    </dgm:pt>
    <dgm:pt modelId="{0E0470A5-BE46-4678-9922-57F90E304CF0}" type="pres">
      <dgm:prSet presAssocID="{D366B62C-2776-40EA-B5C9-6EB3F4B60581}" presName="root2" presStyleCnt="0"/>
      <dgm:spPr/>
    </dgm:pt>
    <dgm:pt modelId="{94739486-470A-4238-AD37-D479D55FCD5F}" type="pres">
      <dgm:prSet presAssocID="{D366B62C-2776-40EA-B5C9-6EB3F4B60581}" presName="LevelTwoTextNode" presStyleLbl="node3" presStyleIdx="2" presStyleCnt="3" custLinFactNeighborX="3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27FF0D-D971-4471-A9E7-2C626A5248D5}" type="pres">
      <dgm:prSet presAssocID="{D366B62C-2776-40EA-B5C9-6EB3F4B60581}" presName="level3hierChild" presStyleCnt="0"/>
      <dgm:spPr/>
    </dgm:pt>
    <dgm:pt modelId="{D5B6D635-14FE-49B3-A85E-D557D3E7215A}" type="pres">
      <dgm:prSet presAssocID="{AD5B5BFD-C8B9-4D74-A70F-E10B40F60ABB}" presName="conn2-1" presStyleLbl="parChTrans1D4" presStyleIdx="1" presStyleCnt="3"/>
      <dgm:spPr/>
      <dgm:t>
        <a:bodyPr/>
        <a:lstStyle/>
        <a:p>
          <a:endParaRPr lang="en-US"/>
        </a:p>
      </dgm:t>
    </dgm:pt>
    <dgm:pt modelId="{777FFAE0-383D-4F73-A8A0-CE8F6A36AD03}" type="pres">
      <dgm:prSet presAssocID="{AD5B5BFD-C8B9-4D74-A70F-E10B40F60ABB}" presName="connTx" presStyleLbl="parChTrans1D4" presStyleIdx="1" presStyleCnt="3"/>
      <dgm:spPr/>
      <dgm:t>
        <a:bodyPr/>
        <a:lstStyle/>
        <a:p>
          <a:endParaRPr lang="en-US"/>
        </a:p>
      </dgm:t>
    </dgm:pt>
    <dgm:pt modelId="{80FF0D21-02D9-4070-B714-07EA1EFD48BA}" type="pres">
      <dgm:prSet presAssocID="{A3ACEDEC-DFE1-4320-8C62-57F464842F12}" presName="root2" presStyleCnt="0"/>
      <dgm:spPr/>
    </dgm:pt>
    <dgm:pt modelId="{80317553-9530-4853-904E-CE838AAC21A3}" type="pres">
      <dgm:prSet presAssocID="{A3ACEDEC-DFE1-4320-8C62-57F464842F12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CB6074-02E1-4DE1-BA8A-501F3A9C7955}" type="pres">
      <dgm:prSet presAssocID="{A3ACEDEC-DFE1-4320-8C62-57F464842F12}" presName="level3hierChild" presStyleCnt="0"/>
      <dgm:spPr/>
    </dgm:pt>
    <dgm:pt modelId="{956FEAA1-99D4-434F-A962-B8B8FF743A4A}" type="pres">
      <dgm:prSet presAssocID="{90D4B042-B0F1-4298-8506-6F55712281BB}" presName="conn2-1" presStyleLbl="parChTrans1D4" presStyleIdx="2" presStyleCnt="3"/>
      <dgm:spPr/>
      <dgm:t>
        <a:bodyPr/>
        <a:lstStyle/>
        <a:p>
          <a:endParaRPr lang="en-US"/>
        </a:p>
      </dgm:t>
    </dgm:pt>
    <dgm:pt modelId="{B059F851-CFEB-45B9-8583-FA19DE30471D}" type="pres">
      <dgm:prSet presAssocID="{90D4B042-B0F1-4298-8506-6F55712281BB}" presName="connTx" presStyleLbl="parChTrans1D4" presStyleIdx="2" presStyleCnt="3"/>
      <dgm:spPr/>
      <dgm:t>
        <a:bodyPr/>
        <a:lstStyle/>
        <a:p>
          <a:endParaRPr lang="en-US"/>
        </a:p>
      </dgm:t>
    </dgm:pt>
    <dgm:pt modelId="{0247A713-239D-4787-91F4-76F56AC25ABF}" type="pres">
      <dgm:prSet presAssocID="{BD9D8DC9-4D18-43C0-9B91-95A31BA26CFD}" presName="root2" presStyleCnt="0"/>
      <dgm:spPr/>
    </dgm:pt>
    <dgm:pt modelId="{36A980D7-F797-4E03-ABC0-E0EFDE1762AB}" type="pres">
      <dgm:prSet presAssocID="{BD9D8DC9-4D18-43C0-9B91-95A31BA26CFD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855CC9-490D-4CAD-BA9C-7B67A099E3C1}" type="pres">
      <dgm:prSet presAssocID="{BD9D8DC9-4D18-43C0-9B91-95A31BA26CFD}" presName="level3hierChild" presStyleCnt="0"/>
      <dgm:spPr/>
    </dgm:pt>
  </dgm:ptLst>
  <dgm:cxnLst>
    <dgm:cxn modelId="{C5DDED3C-87E3-42F6-A9B0-647ECCBFFB81}" type="presOf" srcId="{07ED0065-D1EE-43EB-B288-2353D24FF999}" destId="{8679AB82-5ECE-442C-A046-CC6E8193515D}" srcOrd="0" destOrd="0" presId="urn:microsoft.com/office/officeart/2008/layout/HorizontalMultiLevelHierarchy"/>
    <dgm:cxn modelId="{69976B9E-7D76-48B0-BAA8-A029DF488498}" type="presOf" srcId="{8CF9A70B-A971-45C8-9C25-36919696ACB4}" destId="{250009B5-B0E2-408D-A2B1-307D9A8DBFAA}" srcOrd="0" destOrd="0" presId="urn:microsoft.com/office/officeart/2008/layout/HorizontalMultiLevelHierarchy"/>
    <dgm:cxn modelId="{8BE3C36D-B51A-4911-8635-1B131A2B4815}" srcId="{6CE42529-BF02-4805-9C4D-2F439992EE9C}" destId="{7817F486-1A08-4530-B587-AA6ECC1F38F4}" srcOrd="1" destOrd="0" parTransId="{3001C2A6-CF64-45A6-97B6-40519BDA54D3}" sibTransId="{E2B32759-4E90-491E-8ECA-1D2166FB3100}"/>
    <dgm:cxn modelId="{F72EEA8B-FD40-4A1B-B931-5278091FCD33}" type="presOf" srcId="{AD5B5BFD-C8B9-4D74-A70F-E10B40F60ABB}" destId="{777FFAE0-383D-4F73-A8A0-CE8F6A36AD03}" srcOrd="1" destOrd="0" presId="urn:microsoft.com/office/officeart/2008/layout/HorizontalMultiLevelHierarchy"/>
    <dgm:cxn modelId="{CA0D4970-DBDD-4738-A90E-8D97C81A83A2}" type="presOf" srcId="{AD5B5BFD-C8B9-4D74-A70F-E10B40F60ABB}" destId="{D5B6D635-14FE-49B3-A85E-D557D3E7215A}" srcOrd="0" destOrd="0" presId="urn:microsoft.com/office/officeart/2008/layout/HorizontalMultiLevelHierarchy"/>
    <dgm:cxn modelId="{2B3A1A01-1874-471C-833C-B7E194D4377F}" type="presOf" srcId="{3001C2A6-CF64-45A6-97B6-40519BDA54D3}" destId="{98C3F783-B387-4856-8143-BC279EAF927A}" srcOrd="0" destOrd="0" presId="urn:microsoft.com/office/officeart/2008/layout/HorizontalMultiLevelHierarchy"/>
    <dgm:cxn modelId="{169085CE-5323-4A3B-A235-6FD98A716F16}" type="presOf" srcId="{371D3AE7-F283-4725-A49F-887C32537829}" destId="{E8FC55CE-7E10-4D15-A562-6A9EDEAA63F4}" srcOrd="0" destOrd="0" presId="urn:microsoft.com/office/officeart/2008/layout/HorizontalMultiLevelHierarchy"/>
    <dgm:cxn modelId="{36DA5FBC-FB43-4A06-92CD-9487B615D8DA}" type="presOf" srcId="{90D4B042-B0F1-4298-8506-6F55712281BB}" destId="{B059F851-CFEB-45B9-8583-FA19DE30471D}" srcOrd="1" destOrd="0" presId="urn:microsoft.com/office/officeart/2008/layout/HorizontalMultiLevelHierarchy"/>
    <dgm:cxn modelId="{460F2617-33C2-4A38-B6B2-D2A9ED3E75BE}" type="presOf" srcId="{3001C2A6-CF64-45A6-97B6-40519BDA54D3}" destId="{BC926EA3-424B-4B2A-9D58-3D4DBBB466D0}" srcOrd="1" destOrd="0" presId="urn:microsoft.com/office/officeart/2008/layout/HorizontalMultiLevelHierarchy"/>
    <dgm:cxn modelId="{FF756274-EB9A-4BFB-B807-999FC5F4B87B}" type="presOf" srcId="{BD9D8DC9-4D18-43C0-9B91-95A31BA26CFD}" destId="{36A980D7-F797-4E03-ABC0-E0EFDE1762AB}" srcOrd="0" destOrd="0" presId="urn:microsoft.com/office/officeart/2008/layout/HorizontalMultiLevelHierarchy"/>
    <dgm:cxn modelId="{4D240FF6-7897-4CFD-84F3-53AB1BCD1F8F}" type="presOf" srcId="{DFE6ED40-B72F-4A8E-AB40-A4916E9C4BB0}" destId="{EAB8C883-CCD4-4CB7-98F8-6ABF4E1FA08F}" srcOrd="0" destOrd="0" presId="urn:microsoft.com/office/officeart/2008/layout/HorizontalMultiLevelHierarchy"/>
    <dgm:cxn modelId="{EC82751C-EA09-4183-9A0D-CBFE7781294A}" type="presOf" srcId="{9D6FC43F-48BB-457F-B1D3-3739486163FC}" destId="{29E2F980-FC24-42E1-9AC0-43AF8957D0F2}" srcOrd="1" destOrd="0" presId="urn:microsoft.com/office/officeart/2008/layout/HorizontalMultiLevelHierarchy"/>
    <dgm:cxn modelId="{06ED958A-B8BE-457C-A8D7-DF59D9955B7F}" type="presOf" srcId="{9D467B1A-73D4-4384-8594-FCBFC91659E2}" destId="{1B276973-95D8-4373-85B3-8FD152F2B362}" srcOrd="0" destOrd="0" presId="urn:microsoft.com/office/officeart/2008/layout/HorizontalMultiLevelHierarchy"/>
    <dgm:cxn modelId="{F3DDF5CE-32EE-4A3C-AFAF-99B2265F6259}" type="presOf" srcId="{8CF9A70B-A971-45C8-9C25-36919696ACB4}" destId="{C82018F7-9741-435D-8A95-5CBFD38CD283}" srcOrd="1" destOrd="0" presId="urn:microsoft.com/office/officeart/2008/layout/HorizontalMultiLevelHierarchy"/>
    <dgm:cxn modelId="{B94E0E69-6271-44EA-9103-561B0BE1D3F0}" type="presOf" srcId="{6CE42529-BF02-4805-9C4D-2F439992EE9C}" destId="{D4542EB1-FB00-44D6-827C-0A8D1DE16A0D}" srcOrd="0" destOrd="0" presId="urn:microsoft.com/office/officeart/2008/layout/HorizontalMultiLevelHierarchy"/>
    <dgm:cxn modelId="{7E1B4D21-B651-40AE-A1C7-B855B1CEB620}" type="presOf" srcId="{05F9DD17-94AE-49F6-9956-2E0D13F28459}" destId="{FFAFBC61-0E23-4AF2-AB2E-5B4963808F1B}" srcOrd="0" destOrd="0" presId="urn:microsoft.com/office/officeart/2008/layout/HorizontalMultiLevelHierarchy"/>
    <dgm:cxn modelId="{534D6EBB-6D59-472C-AC3A-8FAADC60D5AD}" srcId="{D366B62C-2776-40EA-B5C9-6EB3F4B60581}" destId="{BD9D8DC9-4D18-43C0-9B91-95A31BA26CFD}" srcOrd="1" destOrd="0" parTransId="{90D4B042-B0F1-4298-8506-6F55712281BB}" sibTransId="{84D2736F-926B-4552-AD2B-4FFB9DBDBCD0}"/>
    <dgm:cxn modelId="{9841E53A-6C42-4847-ACDC-61A299416A0B}" srcId="{7817F486-1A08-4530-B587-AA6ECC1F38F4}" destId="{D366B62C-2776-40EA-B5C9-6EB3F4B60581}" srcOrd="2" destOrd="0" parTransId="{07ED0065-D1EE-43EB-B288-2353D24FF999}" sibTransId="{82D20658-35CE-4A6D-B2C7-95E7F58FE37E}"/>
    <dgm:cxn modelId="{A070D9E4-EA82-4A71-97D7-3A805CEDA77C}" srcId="{D366B62C-2776-40EA-B5C9-6EB3F4B60581}" destId="{A3ACEDEC-DFE1-4320-8C62-57F464842F12}" srcOrd="0" destOrd="0" parTransId="{AD5B5BFD-C8B9-4D74-A70F-E10B40F60ABB}" sibTransId="{D384DFE7-5A07-46E4-9EB5-66034B8497FF}"/>
    <dgm:cxn modelId="{0D3F3EF1-B2E4-4D52-89E1-167E3FCC25FF}" type="presOf" srcId="{3115AC9C-54FA-43BC-976F-2F71144A04FD}" destId="{1EE2C770-7671-42E6-B4EB-609EFF2363D0}" srcOrd="0" destOrd="0" presId="urn:microsoft.com/office/officeart/2008/layout/HorizontalMultiLevelHierarchy"/>
    <dgm:cxn modelId="{F91BA58D-9EF0-4113-8061-073FC41B8A22}" type="presOf" srcId="{371D3AE7-F283-4725-A49F-887C32537829}" destId="{C471E6F9-1444-4571-9033-81AA96B752B6}" srcOrd="1" destOrd="0" presId="urn:microsoft.com/office/officeart/2008/layout/HorizontalMultiLevelHierarchy"/>
    <dgm:cxn modelId="{BF578AAC-F4DF-4D6A-B0CC-DA0036C16F0E}" srcId="{7817F486-1A08-4530-B587-AA6ECC1F38F4}" destId="{3115AC9C-54FA-43BC-976F-2F71144A04FD}" srcOrd="1" destOrd="0" parTransId="{8CF9A70B-A971-45C8-9C25-36919696ACB4}" sibTransId="{28279A45-F11E-4D7C-8A5D-72296168BFA2}"/>
    <dgm:cxn modelId="{E576E229-E300-4FD5-9603-A585A0F28E16}" type="presOf" srcId="{D366B62C-2776-40EA-B5C9-6EB3F4B60581}" destId="{94739486-470A-4238-AD37-D479D55FCD5F}" srcOrd="0" destOrd="0" presId="urn:microsoft.com/office/officeart/2008/layout/HorizontalMultiLevelHierarchy"/>
    <dgm:cxn modelId="{BC51EB4B-1C9F-45BF-9AF1-02FD212B9C9C}" type="presOf" srcId="{A3ACEDEC-DFE1-4320-8C62-57F464842F12}" destId="{80317553-9530-4853-904E-CE838AAC21A3}" srcOrd="0" destOrd="0" presId="urn:microsoft.com/office/officeart/2008/layout/HorizontalMultiLevelHierarchy"/>
    <dgm:cxn modelId="{CBA8500C-B6ED-4DC7-BDCD-CFCFC488A1C9}" srcId="{7817F486-1A08-4530-B587-AA6ECC1F38F4}" destId="{DFE6ED40-B72F-4A8E-AB40-A4916E9C4BB0}" srcOrd="0" destOrd="0" parTransId="{9D467B1A-73D4-4384-8594-FCBFC91659E2}" sibTransId="{81027FA8-CF1D-4BF8-B35B-62E48CD2536A}"/>
    <dgm:cxn modelId="{C6E9D95A-283F-4517-8D3C-813E600BE924}" srcId="{3115AC9C-54FA-43BC-976F-2F71144A04FD}" destId="{70E0660C-539D-496A-9CEE-C0558B31B634}" srcOrd="0" destOrd="0" parTransId="{371D3AE7-F283-4725-A49F-887C32537829}" sibTransId="{592E8DBC-64C1-4450-8901-99023D7B6434}"/>
    <dgm:cxn modelId="{81817646-79E1-4B24-8314-0E40A22A4FD4}" type="presOf" srcId="{70E0660C-539D-496A-9CEE-C0558B31B634}" destId="{46C5F14A-0AFB-43B7-8A24-1F4FAB545B66}" srcOrd="0" destOrd="0" presId="urn:microsoft.com/office/officeart/2008/layout/HorizontalMultiLevelHierarchy"/>
    <dgm:cxn modelId="{1F5184C1-DAFC-40C4-9F89-8504326ACF6E}" srcId="{6CE42529-BF02-4805-9C4D-2F439992EE9C}" destId="{05F9DD17-94AE-49F6-9956-2E0D13F28459}" srcOrd="0" destOrd="0" parTransId="{9D6FC43F-48BB-457F-B1D3-3739486163FC}" sibTransId="{1AD4C028-4FE7-4450-8A90-DC024DC702D6}"/>
    <dgm:cxn modelId="{FE597659-AC14-4CFB-B76B-4D028179D205}" type="presOf" srcId="{7817F486-1A08-4530-B587-AA6ECC1F38F4}" destId="{4A0613FD-8A7F-4D42-A703-8FBD0992D453}" srcOrd="0" destOrd="0" presId="urn:microsoft.com/office/officeart/2008/layout/HorizontalMultiLevelHierarchy"/>
    <dgm:cxn modelId="{C3EF52FD-21B3-4348-9D8E-5B7EBC9AA319}" type="presOf" srcId="{9D467B1A-73D4-4384-8594-FCBFC91659E2}" destId="{808A0AC7-9B67-4268-938A-B2471CD6754B}" srcOrd="1" destOrd="0" presId="urn:microsoft.com/office/officeart/2008/layout/HorizontalMultiLevelHierarchy"/>
    <dgm:cxn modelId="{4B87BBDB-2C7D-4D36-A106-88932550B21B}" type="presOf" srcId="{07ED0065-D1EE-43EB-B288-2353D24FF999}" destId="{BE2B0B7B-81D2-419A-AF02-9AFB97E0EC51}" srcOrd="1" destOrd="0" presId="urn:microsoft.com/office/officeart/2008/layout/HorizontalMultiLevelHierarchy"/>
    <dgm:cxn modelId="{62921597-B897-4483-B05F-39357809EC20}" type="presOf" srcId="{CF45F218-A880-41AD-A1EF-70D1BCCDFFDE}" destId="{F94B23BE-8004-433B-965B-47CB610B2C6F}" srcOrd="0" destOrd="0" presId="urn:microsoft.com/office/officeart/2008/layout/HorizontalMultiLevelHierarchy"/>
    <dgm:cxn modelId="{B95ACE84-EF1E-4C17-BF0A-5D88A59E7C80}" type="presOf" srcId="{90D4B042-B0F1-4298-8506-6F55712281BB}" destId="{956FEAA1-99D4-434F-A962-B8B8FF743A4A}" srcOrd="0" destOrd="0" presId="urn:microsoft.com/office/officeart/2008/layout/HorizontalMultiLevelHierarchy"/>
    <dgm:cxn modelId="{09F42BBB-0E14-4536-B811-7C7F60596DCD}" srcId="{CF45F218-A880-41AD-A1EF-70D1BCCDFFDE}" destId="{6CE42529-BF02-4805-9C4D-2F439992EE9C}" srcOrd="0" destOrd="0" parTransId="{B170B7B1-9D2A-4D2D-AD89-CB91DCB596A3}" sibTransId="{662253D3-BD14-46CD-9A58-027AE64FBF7F}"/>
    <dgm:cxn modelId="{200A3007-C213-45A9-832E-0E7FBB5492D5}" type="presOf" srcId="{9D6FC43F-48BB-457F-B1D3-3739486163FC}" destId="{312B30EC-4F33-4571-A66A-8EDF2C542675}" srcOrd="0" destOrd="0" presId="urn:microsoft.com/office/officeart/2008/layout/HorizontalMultiLevelHierarchy"/>
    <dgm:cxn modelId="{8814378B-D533-4BF3-B305-5C1F8A0CD9C0}" type="presParOf" srcId="{F94B23BE-8004-433B-965B-47CB610B2C6F}" destId="{A45BDC36-E652-4CC6-B4E2-398F8E3EE6A8}" srcOrd="0" destOrd="0" presId="urn:microsoft.com/office/officeart/2008/layout/HorizontalMultiLevelHierarchy"/>
    <dgm:cxn modelId="{29C3B4FB-DA51-4ED3-9BE3-E7561872A425}" type="presParOf" srcId="{A45BDC36-E652-4CC6-B4E2-398F8E3EE6A8}" destId="{D4542EB1-FB00-44D6-827C-0A8D1DE16A0D}" srcOrd="0" destOrd="0" presId="urn:microsoft.com/office/officeart/2008/layout/HorizontalMultiLevelHierarchy"/>
    <dgm:cxn modelId="{74AFF783-8879-4BEC-BF8D-CE50966D6769}" type="presParOf" srcId="{A45BDC36-E652-4CC6-B4E2-398F8E3EE6A8}" destId="{92DAD352-5B70-432B-AEF4-55DFCC036C58}" srcOrd="1" destOrd="0" presId="urn:microsoft.com/office/officeart/2008/layout/HorizontalMultiLevelHierarchy"/>
    <dgm:cxn modelId="{15B72368-12CD-4E1D-ADD4-88A05D07C6D4}" type="presParOf" srcId="{92DAD352-5B70-432B-AEF4-55DFCC036C58}" destId="{312B30EC-4F33-4571-A66A-8EDF2C542675}" srcOrd="0" destOrd="0" presId="urn:microsoft.com/office/officeart/2008/layout/HorizontalMultiLevelHierarchy"/>
    <dgm:cxn modelId="{BE0A050D-2D1A-477E-8FFD-7E450A5C58EB}" type="presParOf" srcId="{312B30EC-4F33-4571-A66A-8EDF2C542675}" destId="{29E2F980-FC24-42E1-9AC0-43AF8957D0F2}" srcOrd="0" destOrd="0" presId="urn:microsoft.com/office/officeart/2008/layout/HorizontalMultiLevelHierarchy"/>
    <dgm:cxn modelId="{EFE0D658-44B3-4127-99A2-7931F0C867BF}" type="presParOf" srcId="{92DAD352-5B70-432B-AEF4-55DFCC036C58}" destId="{FA8D4D55-0D68-4EC4-A378-CB5919558971}" srcOrd="1" destOrd="0" presId="urn:microsoft.com/office/officeart/2008/layout/HorizontalMultiLevelHierarchy"/>
    <dgm:cxn modelId="{951BD0D1-7B65-456C-BA54-E177978151B6}" type="presParOf" srcId="{FA8D4D55-0D68-4EC4-A378-CB5919558971}" destId="{FFAFBC61-0E23-4AF2-AB2E-5B4963808F1B}" srcOrd="0" destOrd="0" presId="urn:microsoft.com/office/officeart/2008/layout/HorizontalMultiLevelHierarchy"/>
    <dgm:cxn modelId="{DDA5CE8B-3565-4693-9BE1-5BB9000C5E0A}" type="presParOf" srcId="{FA8D4D55-0D68-4EC4-A378-CB5919558971}" destId="{F0325553-4FEB-4406-8E84-623A2E75BD2B}" srcOrd="1" destOrd="0" presId="urn:microsoft.com/office/officeart/2008/layout/HorizontalMultiLevelHierarchy"/>
    <dgm:cxn modelId="{B43EF64C-B17A-4982-ACDD-B5178D44CD54}" type="presParOf" srcId="{92DAD352-5B70-432B-AEF4-55DFCC036C58}" destId="{98C3F783-B387-4856-8143-BC279EAF927A}" srcOrd="2" destOrd="0" presId="urn:microsoft.com/office/officeart/2008/layout/HorizontalMultiLevelHierarchy"/>
    <dgm:cxn modelId="{1B363A3C-773F-4760-95BE-4CE4E7ECFAB2}" type="presParOf" srcId="{98C3F783-B387-4856-8143-BC279EAF927A}" destId="{BC926EA3-424B-4B2A-9D58-3D4DBBB466D0}" srcOrd="0" destOrd="0" presId="urn:microsoft.com/office/officeart/2008/layout/HorizontalMultiLevelHierarchy"/>
    <dgm:cxn modelId="{EA297F41-DCD2-4AFA-B902-1215EDBB3BE8}" type="presParOf" srcId="{92DAD352-5B70-432B-AEF4-55DFCC036C58}" destId="{4A40BFD2-802D-4E1C-ACF3-B23661ECD878}" srcOrd="3" destOrd="0" presId="urn:microsoft.com/office/officeart/2008/layout/HorizontalMultiLevelHierarchy"/>
    <dgm:cxn modelId="{FA5383BF-F795-489E-961E-5DC20623A510}" type="presParOf" srcId="{4A40BFD2-802D-4E1C-ACF3-B23661ECD878}" destId="{4A0613FD-8A7F-4D42-A703-8FBD0992D453}" srcOrd="0" destOrd="0" presId="urn:microsoft.com/office/officeart/2008/layout/HorizontalMultiLevelHierarchy"/>
    <dgm:cxn modelId="{8D0DD576-09A4-41A3-9B16-708140E6E643}" type="presParOf" srcId="{4A40BFD2-802D-4E1C-ACF3-B23661ECD878}" destId="{7A6951A9-EAB8-413F-8B8D-98F3ACDE7277}" srcOrd="1" destOrd="0" presId="urn:microsoft.com/office/officeart/2008/layout/HorizontalMultiLevelHierarchy"/>
    <dgm:cxn modelId="{B6AC2296-6F63-46D2-B919-FBE20101CD74}" type="presParOf" srcId="{7A6951A9-EAB8-413F-8B8D-98F3ACDE7277}" destId="{1B276973-95D8-4373-85B3-8FD152F2B362}" srcOrd="0" destOrd="0" presId="urn:microsoft.com/office/officeart/2008/layout/HorizontalMultiLevelHierarchy"/>
    <dgm:cxn modelId="{FF9ED7F9-56E8-413C-80B7-9DA951EDC51D}" type="presParOf" srcId="{1B276973-95D8-4373-85B3-8FD152F2B362}" destId="{808A0AC7-9B67-4268-938A-B2471CD6754B}" srcOrd="0" destOrd="0" presId="urn:microsoft.com/office/officeart/2008/layout/HorizontalMultiLevelHierarchy"/>
    <dgm:cxn modelId="{47DEF08F-9CC9-4DCE-B8A5-EF5E9376C420}" type="presParOf" srcId="{7A6951A9-EAB8-413F-8B8D-98F3ACDE7277}" destId="{75E1ED78-CC85-4677-BCA3-F8C3C6470C9C}" srcOrd="1" destOrd="0" presId="urn:microsoft.com/office/officeart/2008/layout/HorizontalMultiLevelHierarchy"/>
    <dgm:cxn modelId="{A4EDD1DE-43E5-4DF9-849A-FA00A6A28E98}" type="presParOf" srcId="{75E1ED78-CC85-4677-BCA3-F8C3C6470C9C}" destId="{EAB8C883-CCD4-4CB7-98F8-6ABF4E1FA08F}" srcOrd="0" destOrd="0" presId="urn:microsoft.com/office/officeart/2008/layout/HorizontalMultiLevelHierarchy"/>
    <dgm:cxn modelId="{10318100-C1B4-4173-967E-048058B9F26C}" type="presParOf" srcId="{75E1ED78-CC85-4677-BCA3-F8C3C6470C9C}" destId="{6BD0F761-1E6F-48A4-8C47-0B2D67FB8C99}" srcOrd="1" destOrd="0" presId="urn:microsoft.com/office/officeart/2008/layout/HorizontalMultiLevelHierarchy"/>
    <dgm:cxn modelId="{A736736E-9385-4832-9B77-219422794C04}" type="presParOf" srcId="{7A6951A9-EAB8-413F-8B8D-98F3ACDE7277}" destId="{250009B5-B0E2-408D-A2B1-307D9A8DBFAA}" srcOrd="2" destOrd="0" presId="urn:microsoft.com/office/officeart/2008/layout/HorizontalMultiLevelHierarchy"/>
    <dgm:cxn modelId="{957131E2-295B-4A19-8DFC-61220D7CFDBA}" type="presParOf" srcId="{250009B5-B0E2-408D-A2B1-307D9A8DBFAA}" destId="{C82018F7-9741-435D-8A95-5CBFD38CD283}" srcOrd="0" destOrd="0" presId="urn:microsoft.com/office/officeart/2008/layout/HorizontalMultiLevelHierarchy"/>
    <dgm:cxn modelId="{E45D83FF-A6E8-493B-9FD3-542B6B6D3156}" type="presParOf" srcId="{7A6951A9-EAB8-413F-8B8D-98F3ACDE7277}" destId="{BF7D0A9A-76EF-4543-90ED-D32D1F1FABB6}" srcOrd="3" destOrd="0" presId="urn:microsoft.com/office/officeart/2008/layout/HorizontalMultiLevelHierarchy"/>
    <dgm:cxn modelId="{9DFA8DE8-60AF-4E86-9A8B-BCE8DD371A83}" type="presParOf" srcId="{BF7D0A9A-76EF-4543-90ED-D32D1F1FABB6}" destId="{1EE2C770-7671-42E6-B4EB-609EFF2363D0}" srcOrd="0" destOrd="0" presId="urn:microsoft.com/office/officeart/2008/layout/HorizontalMultiLevelHierarchy"/>
    <dgm:cxn modelId="{C04C0A47-B054-4775-A7E9-6DA3AB17D4FF}" type="presParOf" srcId="{BF7D0A9A-76EF-4543-90ED-D32D1F1FABB6}" destId="{12FBA19A-ACDF-40E4-8891-948EEC589350}" srcOrd="1" destOrd="0" presId="urn:microsoft.com/office/officeart/2008/layout/HorizontalMultiLevelHierarchy"/>
    <dgm:cxn modelId="{D8A1B787-C511-48F4-8597-8D54C290970E}" type="presParOf" srcId="{12FBA19A-ACDF-40E4-8891-948EEC589350}" destId="{E8FC55CE-7E10-4D15-A562-6A9EDEAA63F4}" srcOrd="0" destOrd="0" presId="urn:microsoft.com/office/officeart/2008/layout/HorizontalMultiLevelHierarchy"/>
    <dgm:cxn modelId="{C18EDAE1-1CC2-4137-8B6D-F041C16CD995}" type="presParOf" srcId="{E8FC55CE-7E10-4D15-A562-6A9EDEAA63F4}" destId="{C471E6F9-1444-4571-9033-81AA96B752B6}" srcOrd="0" destOrd="0" presId="urn:microsoft.com/office/officeart/2008/layout/HorizontalMultiLevelHierarchy"/>
    <dgm:cxn modelId="{A43229F1-E3F3-44FE-9663-23F606F3B044}" type="presParOf" srcId="{12FBA19A-ACDF-40E4-8891-948EEC589350}" destId="{3C9AFAFB-6107-4001-B27B-A2E9925C585C}" srcOrd="1" destOrd="0" presId="urn:microsoft.com/office/officeart/2008/layout/HorizontalMultiLevelHierarchy"/>
    <dgm:cxn modelId="{640238A2-6F23-4008-AFBD-ACA972977474}" type="presParOf" srcId="{3C9AFAFB-6107-4001-B27B-A2E9925C585C}" destId="{46C5F14A-0AFB-43B7-8A24-1F4FAB545B66}" srcOrd="0" destOrd="0" presId="urn:microsoft.com/office/officeart/2008/layout/HorizontalMultiLevelHierarchy"/>
    <dgm:cxn modelId="{BC346528-CD71-4D3B-B040-1423B5EEA438}" type="presParOf" srcId="{3C9AFAFB-6107-4001-B27B-A2E9925C585C}" destId="{B3DEA578-7778-45CC-B54F-199251FAB78E}" srcOrd="1" destOrd="0" presId="urn:microsoft.com/office/officeart/2008/layout/HorizontalMultiLevelHierarchy"/>
    <dgm:cxn modelId="{1B6F8ECE-A7F0-4C72-9B02-BD12A8C1615A}" type="presParOf" srcId="{7A6951A9-EAB8-413F-8B8D-98F3ACDE7277}" destId="{8679AB82-5ECE-442C-A046-CC6E8193515D}" srcOrd="4" destOrd="0" presId="urn:microsoft.com/office/officeart/2008/layout/HorizontalMultiLevelHierarchy"/>
    <dgm:cxn modelId="{FF5A1C7B-DE0A-4A38-93FE-11AB930E4F8F}" type="presParOf" srcId="{8679AB82-5ECE-442C-A046-CC6E8193515D}" destId="{BE2B0B7B-81D2-419A-AF02-9AFB97E0EC51}" srcOrd="0" destOrd="0" presId="urn:microsoft.com/office/officeart/2008/layout/HorizontalMultiLevelHierarchy"/>
    <dgm:cxn modelId="{EF63F870-5AFB-4560-9850-39F36405CC99}" type="presParOf" srcId="{7A6951A9-EAB8-413F-8B8D-98F3ACDE7277}" destId="{0E0470A5-BE46-4678-9922-57F90E304CF0}" srcOrd="5" destOrd="0" presId="urn:microsoft.com/office/officeart/2008/layout/HorizontalMultiLevelHierarchy"/>
    <dgm:cxn modelId="{9AB69A86-D386-4DC0-B23B-4DF6E92D5DFD}" type="presParOf" srcId="{0E0470A5-BE46-4678-9922-57F90E304CF0}" destId="{94739486-470A-4238-AD37-D479D55FCD5F}" srcOrd="0" destOrd="0" presId="urn:microsoft.com/office/officeart/2008/layout/HorizontalMultiLevelHierarchy"/>
    <dgm:cxn modelId="{3569DA7F-2914-4DBA-94D2-5017FBF298B6}" type="presParOf" srcId="{0E0470A5-BE46-4678-9922-57F90E304CF0}" destId="{0E27FF0D-D971-4471-A9E7-2C626A5248D5}" srcOrd="1" destOrd="0" presId="urn:microsoft.com/office/officeart/2008/layout/HorizontalMultiLevelHierarchy"/>
    <dgm:cxn modelId="{04577DB8-C085-4436-A7EA-DC795EBA24C7}" type="presParOf" srcId="{0E27FF0D-D971-4471-A9E7-2C626A5248D5}" destId="{D5B6D635-14FE-49B3-A85E-D557D3E7215A}" srcOrd="0" destOrd="0" presId="urn:microsoft.com/office/officeart/2008/layout/HorizontalMultiLevelHierarchy"/>
    <dgm:cxn modelId="{BE73E19D-56C2-46E3-B844-8373C9E0E4C4}" type="presParOf" srcId="{D5B6D635-14FE-49B3-A85E-D557D3E7215A}" destId="{777FFAE0-383D-4F73-A8A0-CE8F6A36AD03}" srcOrd="0" destOrd="0" presId="urn:microsoft.com/office/officeart/2008/layout/HorizontalMultiLevelHierarchy"/>
    <dgm:cxn modelId="{031E8AA4-5C5C-47ED-816E-5B6C2D729AD0}" type="presParOf" srcId="{0E27FF0D-D971-4471-A9E7-2C626A5248D5}" destId="{80FF0D21-02D9-4070-B714-07EA1EFD48BA}" srcOrd="1" destOrd="0" presId="urn:microsoft.com/office/officeart/2008/layout/HorizontalMultiLevelHierarchy"/>
    <dgm:cxn modelId="{8E60E301-6288-4FAA-90D1-D603B9A5EE9D}" type="presParOf" srcId="{80FF0D21-02D9-4070-B714-07EA1EFD48BA}" destId="{80317553-9530-4853-904E-CE838AAC21A3}" srcOrd="0" destOrd="0" presId="urn:microsoft.com/office/officeart/2008/layout/HorizontalMultiLevelHierarchy"/>
    <dgm:cxn modelId="{FA369778-DC44-4D79-B2A5-17FA2A0E1CAF}" type="presParOf" srcId="{80FF0D21-02D9-4070-B714-07EA1EFD48BA}" destId="{D3CB6074-02E1-4DE1-BA8A-501F3A9C7955}" srcOrd="1" destOrd="0" presId="urn:microsoft.com/office/officeart/2008/layout/HorizontalMultiLevelHierarchy"/>
    <dgm:cxn modelId="{54B78C85-258B-4302-8807-59CABA8C1E98}" type="presParOf" srcId="{0E27FF0D-D971-4471-A9E7-2C626A5248D5}" destId="{956FEAA1-99D4-434F-A962-B8B8FF743A4A}" srcOrd="2" destOrd="0" presId="urn:microsoft.com/office/officeart/2008/layout/HorizontalMultiLevelHierarchy"/>
    <dgm:cxn modelId="{BBE14D29-E906-4470-ACC1-32843A9ECD21}" type="presParOf" srcId="{956FEAA1-99D4-434F-A962-B8B8FF743A4A}" destId="{B059F851-CFEB-45B9-8583-FA19DE30471D}" srcOrd="0" destOrd="0" presId="urn:microsoft.com/office/officeart/2008/layout/HorizontalMultiLevelHierarchy"/>
    <dgm:cxn modelId="{34A394A2-9116-49A8-8DF0-9701E0D326B2}" type="presParOf" srcId="{0E27FF0D-D971-4471-A9E7-2C626A5248D5}" destId="{0247A713-239D-4787-91F4-76F56AC25ABF}" srcOrd="3" destOrd="0" presId="urn:microsoft.com/office/officeart/2008/layout/HorizontalMultiLevelHierarchy"/>
    <dgm:cxn modelId="{667BBE7F-BE0B-4249-BFA0-9700C3799EC4}" type="presParOf" srcId="{0247A713-239D-4787-91F4-76F56AC25ABF}" destId="{36A980D7-F797-4E03-ABC0-E0EFDE1762AB}" srcOrd="0" destOrd="0" presId="urn:microsoft.com/office/officeart/2008/layout/HorizontalMultiLevelHierarchy"/>
    <dgm:cxn modelId="{75D28DEB-B974-4138-AFD4-D3EBA2516B7B}" type="presParOf" srcId="{0247A713-239D-4787-91F4-76F56AC25ABF}" destId="{46855CC9-490D-4CAD-BA9C-7B67A099E3C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FEAA1-99D4-434F-A962-B8B8FF743A4A}">
      <dsp:nvSpPr>
        <dsp:cNvPr id="0" name=""/>
        <dsp:cNvSpPr/>
      </dsp:nvSpPr>
      <dsp:spPr>
        <a:xfrm>
          <a:off x="5758189" y="3515390"/>
          <a:ext cx="405715" cy="392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9819" y="0"/>
              </a:lnTo>
              <a:lnTo>
                <a:pt x="149819" y="290017"/>
              </a:lnTo>
              <a:lnTo>
                <a:pt x="299638" y="290017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946930" y="3697619"/>
        <a:ext cx="0" cy="0"/>
      </dsp:txXfrm>
    </dsp:sp>
    <dsp:sp modelId="{D5B6D635-14FE-49B3-A85E-D557D3E7215A}">
      <dsp:nvSpPr>
        <dsp:cNvPr id="0" name=""/>
        <dsp:cNvSpPr/>
      </dsp:nvSpPr>
      <dsp:spPr>
        <a:xfrm>
          <a:off x="5758189" y="3122702"/>
          <a:ext cx="405715" cy="392688"/>
        </a:xfrm>
        <a:custGeom>
          <a:avLst/>
          <a:gdLst/>
          <a:ahLst/>
          <a:cxnLst/>
          <a:rect l="0" t="0" r="0" b="0"/>
          <a:pathLst>
            <a:path>
              <a:moveTo>
                <a:pt x="0" y="290017"/>
              </a:moveTo>
              <a:lnTo>
                <a:pt x="149819" y="290017"/>
              </a:lnTo>
              <a:lnTo>
                <a:pt x="149819" y="0"/>
              </a:lnTo>
              <a:lnTo>
                <a:pt x="299638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946930" y="3304931"/>
        <a:ext cx="0" cy="0"/>
      </dsp:txXfrm>
    </dsp:sp>
    <dsp:sp modelId="{8679AB82-5ECE-442C-A046-CC6E8193515D}">
      <dsp:nvSpPr>
        <dsp:cNvPr id="0" name=""/>
        <dsp:cNvSpPr/>
      </dsp:nvSpPr>
      <dsp:spPr>
        <a:xfrm>
          <a:off x="3278744" y="2533670"/>
          <a:ext cx="418616" cy="981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582" y="0"/>
              </a:lnTo>
              <a:lnTo>
                <a:pt x="154582" y="725042"/>
              </a:lnTo>
              <a:lnTo>
                <a:pt x="309165" y="725042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461371" y="2997849"/>
        <a:ext cx="0" cy="0"/>
      </dsp:txXfrm>
    </dsp:sp>
    <dsp:sp modelId="{E8FC55CE-7E10-4D15-A562-6A9EDEAA63F4}">
      <dsp:nvSpPr>
        <dsp:cNvPr id="0" name=""/>
        <dsp:cNvSpPr/>
      </dsp:nvSpPr>
      <dsp:spPr>
        <a:xfrm>
          <a:off x="5751738" y="2291605"/>
          <a:ext cx="4121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4402" y="4572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947517" y="2327021"/>
        <a:ext cx="0" cy="0"/>
      </dsp:txXfrm>
    </dsp:sp>
    <dsp:sp modelId="{250009B5-B0E2-408D-A2B1-307D9A8DBFAA}">
      <dsp:nvSpPr>
        <dsp:cNvPr id="0" name=""/>
        <dsp:cNvSpPr/>
      </dsp:nvSpPr>
      <dsp:spPr>
        <a:xfrm>
          <a:off x="3278744" y="2337325"/>
          <a:ext cx="412165" cy="196344"/>
        </a:xfrm>
        <a:custGeom>
          <a:avLst/>
          <a:gdLst/>
          <a:ahLst/>
          <a:cxnLst/>
          <a:rect l="0" t="0" r="0" b="0"/>
          <a:pathLst>
            <a:path>
              <a:moveTo>
                <a:pt x="0" y="145008"/>
              </a:moveTo>
              <a:lnTo>
                <a:pt x="152201" y="145008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473413" y="2424084"/>
        <a:ext cx="0" cy="0"/>
      </dsp:txXfrm>
    </dsp:sp>
    <dsp:sp modelId="{1B276973-95D8-4373-85B3-8FD152F2B362}">
      <dsp:nvSpPr>
        <dsp:cNvPr id="0" name=""/>
        <dsp:cNvSpPr/>
      </dsp:nvSpPr>
      <dsp:spPr>
        <a:xfrm>
          <a:off x="3278744" y="1551949"/>
          <a:ext cx="412165" cy="981720"/>
        </a:xfrm>
        <a:custGeom>
          <a:avLst/>
          <a:gdLst/>
          <a:ahLst/>
          <a:cxnLst/>
          <a:rect l="0" t="0" r="0" b="0"/>
          <a:pathLst>
            <a:path>
              <a:moveTo>
                <a:pt x="0" y="725042"/>
              </a:moveTo>
              <a:lnTo>
                <a:pt x="152201" y="725042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458209" y="2016191"/>
        <a:ext cx="0" cy="0"/>
      </dsp:txXfrm>
    </dsp:sp>
    <dsp:sp modelId="{98C3F783-B387-4856-8143-BC279EAF927A}">
      <dsp:nvSpPr>
        <dsp:cNvPr id="0" name=""/>
        <dsp:cNvSpPr/>
      </dsp:nvSpPr>
      <dsp:spPr>
        <a:xfrm>
          <a:off x="805750" y="2140981"/>
          <a:ext cx="412165" cy="392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2201" y="0"/>
              </a:lnTo>
              <a:lnTo>
                <a:pt x="152201" y="290017"/>
              </a:lnTo>
              <a:lnTo>
                <a:pt x="304402" y="290017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997601" y="2323093"/>
        <a:ext cx="0" cy="0"/>
      </dsp:txXfrm>
    </dsp:sp>
    <dsp:sp modelId="{312B30EC-4F33-4571-A66A-8EDF2C542675}">
      <dsp:nvSpPr>
        <dsp:cNvPr id="0" name=""/>
        <dsp:cNvSpPr/>
      </dsp:nvSpPr>
      <dsp:spPr>
        <a:xfrm>
          <a:off x="805750" y="1748293"/>
          <a:ext cx="412165" cy="392688"/>
        </a:xfrm>
        <a:custGeom>
          <a:avLst/>
          <a:gdLst/>
          <a:ahLst/>
          <a:cxnLst/>
          <a:rect l="0" t="0" r="0" b="0"/>
          <a:pathLst>
            <a:path>
              <a:moveTo>
                <a:pt x="0" y="290017"/>
              </a:moveTo>
              <a:lnTo>
                <a:pt x="152201" y="290017"/>
              </a:lnTo>
              <a:lnTo>
                <a:pt x="152201" y="0"/>
              </a:lnTo>
              <a:lnTo>
                <a:pt x="304402" y="0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997601" y="1930405"/>
        <a:ext cx="0" cy="0"/>
      </dsp:txXfrm>
    </dsp:sp>
    <dsp:sp modelId="{D4542EB1-FB00-44D6-827C-0A8D1DE16A0D}">
      <dsp:nvSpPr>
        <dsp:cNvPr id="0" name=""/>
        <dsp:cNvSpPr/>
      </dsp:nvSpPr>
      <dsp:spPr>
        <a:xfrm rot="16200000">
          <a:off x="-1331928" y="1740540"/>
          <a:ext cx="3474473" cy="800883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Pre-Applications (current round)</a:t>
          </a:r>
          <a:endParaRPr lang="en-US" sz="16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-1331928" y="1740540"/>
        <a:ext cx="3474473" cy="800883"/>
      </dsp:txXfrm>
    </dsp:sp>
    <dsp:sp modelId="{FFAFBC61-0E23-4AF2-AB2E-5B4963808F1B}">
      <dsp:nvSpPr>
        <dsp:cNvPr id="0" name=""/>
        <dsp:cNvSpPr/>
      </dsp:nvSpPr>
      <dsp:spPr>
        <a:xfrm>
          <a:off x="1217916" y="1434142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  <a:endParaRPr lang="en-US" sz="12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17916" y="1434142"/>
        <a:ext cx="2060828" cy="628301"/>
      </dsp:txXfrm>
    </dsp:sp>
    <dsp:sp modelId="{4A0613FD-8A7F-4D42-A703-8FBD0992D453}">
      <dsp:nvSpPr>
        <dsp:cNvPr id="0" name=""/>
        <dsp:cNvSpPr/>
      </dsp:nvSpPr>
      <dsp:spPr>
        <a:xfrm>
          <a:off x="1217916" y="2219519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Site Visit</a:t>
          </a:r>
        </a:p>
      </dsp:txBody>
      <dsp:txXfrm>
        <a:off x="1217916" y="2219519"/>
        <a:ext cx="2060828" cy="628301"/>
      </dsp:txXfrm>
    </dsp:sp>
    <dsp:sp modelId="{EAB8C883-CCD4-4CB7-98F8-6ABF4E1FA08F}">
      <dsp:nvSpPr>
        <dsp:cNvPr id="0" name=""/>
        <dsp:cNvSpPr/>
      </dsp:nvSpPr>
      <dsp:spPr>
        <a:xfrm>
          <a:off x="3690910" y="1237798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  <a:endParaRPr lang="en-US" sz="1200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690910" y="1237798"/>
        <a:ext cx="2060828" cy="628301"/>
      </dsp:txXfrm>
    </dsp:sp>
    <dsp:sp modelId="{1EE2C770-7671-42E6-B4EB-609EFF2363D0}">
      <dsp:nvSpPr>
        <dsp:cNvPr id="0" name=""/>
        <dsp:cNvSpPr/>
      </dsp:nvSpPr>
      <dsp:spPr>
        <a:xfrm>
          <a:off x="3690910" y="2023175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Planning Assistance</a:t>
          </a:r>
        </a:p>
      </dsp:txBody>
      <dsp:txXfrm>
        <a:off x="3690910" y="2023175"/>
        <a:ext cx="2060828" cy="628301"/>
      </dsp:txXfrm>
    </dsp:sp>
    <dsp:sp modelId="{46C5F14A-0AFB-43B7-8A24-1F4FAB545B66}">
      <dsp:nvSpPr>
        <dsp:cNvPr id="0" name=""/>
        <dsp:cNvSpPr/>
      </dsp:nvSpPr>
      <dsp:spPr>
        <a:xfrm>
          <a:off x="6163904" y="2023175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Pre-Application (future round)</a:t>
          </a:r>
        </a:p>
      </dsp:txBody>
      <dsp:txXfrm>
        <a:off x="6163904" y="2023175"/>
        <a:ext cx="2060828" cy="628301"/>
      </dsp:txXfrm>
    </dsp:sp>
    <dsp:sp modelId="{94739486-470A-4238-AD37-D479D55FCD5F}">
      <dsp:nvSpPr>
        <dsp:cNvPr id="0" name=""/>
        <dsp:cNvSpPr/>
      </dsp:nvSpPr>
      <dsp:spPr>
        <a:xfrm>
          <a:off x="3697360" y="3201240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Full Application  May 2018</a:t>
          </a:r>
        </a:p>
      </dsp:txBody>
      <dsp:txXfrm>
        <a:off x="3697360" y="3201240"/>
        <a:ext cx="2060828" cy="628301"/>
      </dsp:txXfrm>
    </dsp:sp>
    <dsp:sp modelId="{80317553-9530-4853-904E-CE838AAC21A3}">
      <dsp:nvSpPr>
        <dsp:cNvPr id="0" name=""/>
        <dsp:cNvSpPr/>
      </dsp:nvSpPr>
      <dsp:spPr>
        <a:xfrm>
          <a:off x="6163904" y="2808551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Decline</a:t>
          </a:r>
        </a:p>
      </dsp:txBody>
      <dsp:txXfrm>
        <a:off x="6163904" y="2808551"/>
        <a:ext cx="2060828" cy="628301"/>
      </dsp:txXfrm>
    </dsp:sp>
    <dsp:sp modelId="{36A980D7-F797-4E03-ABC0-E0EFDE1762AB}">
      <dsp:nvSpPr>
        <dsp:cNvPr id="0" name=""/>
        <dsp:cNvSpPr/>
      </dsp:nvSpPr>
      <dsp:spPr>
        <a:xfrm>
          <a:off x="6163904" y="3593928"/>
          <a:ext cx="2060828" cy="628301"/>
        </a:xfrm>
        <a:prstGeom prst="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VCI Funded Project</a:t>
          </a:r>
        </a:p>
      </dsp:txBody>
      <dsp:txXfrm>
        <a:off x="6163904" y="3593928"/>
        <a:ext cx="2060828" cy="6283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29CB59A8-4814-4D5C-AFF3-AD9179E50938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EE183DCC-EB2F-47A1-B29C-6C125EFFF3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66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6F884B4C-44FF-43E1-A606-CB843509B9B1}" type="datetimeFigureOut">
              <a:rPr lang="en-US" smtClean="0"/>
              <a:pPr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891B88E9-A964-4AD8-9F96-D7E2680FEF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3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548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Already</a:t>
            </a:r>
            <a:r>
              <a:rPr lang="en-US" baseline="0" dirty="0" smtClean="0"/>
              <a:t> had a prior commitment in senior rental component.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05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24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44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Highlight the planning</a:t>
            </a:r>
            <a:r>
              <a:rPr lang="en-US" baseline="0" dirty="0" smtClean="0"/>
              <a:t> assistance.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175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that “other funding” is a column in the pre-application</a:t>
            </a:r>
            <a:r>
              <a:rPr lang="en-US" baseline="0" dirty="0" smtClean="0"/>
              <a:t> budget (to be discuss further in the CAMS section of this presentation)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73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6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975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Talking point –depending</a:t>
            </a:r>
            <a:r>
              <a:rPr lang="en-US" baseline="0" dirty="0" smtClean="0"/>
              <a:t> on the number and type of projects… final funding amounts could be higher than $1.25 in CDBG entitlement areas.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Stress</a:t>
            </a:r>
            <a:r>
              <a:rPr lang="en-US" baseline="0" dirty="0" smtClean="0"/>
              <a:t> “project readiness”  that we recognize that these types of projects take a lot to get started.  VCI has built in a TA component to help those applicants that may need more assistance prior to the next round.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572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9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the possibility of higher funding levels (CDBG entitlement) based on number and</a:t>
            </a:r>
            <a:r>
              <a:rPr lang="en-US" baseline="0" dirty="0" smtClean="0"/>
              <a:t> type of project.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69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88E9-A964-4AD8-9F96-D7E2680FEF8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20E2A-933E-4AEE-B60E-9FC7FBFF21B6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651-9F2C-4601-BB36-5822C3C3F2E9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9C982-8F1F-4454-BB55-E0C43F90004D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30F26-3A3E-456D-ACE1-C7854D9AF211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56C3-805F-4E49-8297-CF07E5198DC5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98E7-C434-455E-BA52-0EB65D641968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2964-0DF5-445A-AAE2-5AC1A314A7DE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E367-7763-4CA9-88E5-20E38B8E70C8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217A-C847-4EAE-A342-6493C085962B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5356-685D-4A89-AE2B-9D7F4A4766B2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89BFA8E-FA2D-4F03-B4F7-05DB981B2B3D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993C1FC-D364-4F63-A15D-39227BFBF6A6}" type="datetime1">
              <a:rPr lang="en-US" smtClean="0"/>
              <a:pPr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0A04251-4DE2-4201-AD5B-5D65A7D632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eLo9r-y_o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mailto:lyndsi.austin@dhcd.virginia.gov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838200"/>
            <a:ext cx="7315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Vibrant Community Initiative </a:t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334000"/>
            <a:ext cx="8458200" cy="533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Virginia Department of Housing and Community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3733800"/>
            <a:ext cx="79248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defRPr/>
            </a:pPr>
            <a:r>
              <a:rPr lang="en-US" sz="1600" b="1" dirty="0" smtClean="0"/>
              <a:t>Webinar Instructions: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600" b="1" dirty="0" smtClean="0"/>
              <a:t>Keep phone muted </a:t>
            </a:r>
            <a:r>
              <a:rPr lang="en-US" sz="1600" dirty="0" smtClean="0"/>
              <a:t>[*6] during the webinar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600" b="1" dirty="0" smtClean="0"/>
              <a:t>Use the chat feature to ask questions</a:t>
            </a:r>
            <a:r>
              <a:rPr lang="en-US" sz="1600" dirty="0" smtClean="0"/>
              <a:t>. The questions will be compiled after the webinar, answered, then distributed by email to participants, along with a copy of the presentation.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VCI be used in a project?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73935"/>
            <a:ext cx="8305800" cy="4703063"/>
          </a:xfrm>
        </p:spPr>
        <p:txBody>
          <a:bodyPr/>
          <a:lstStyle/>
          <a:p>
            <a:r>
              <a:rPr lang="en-US" dirty="0" smtClean="0"/>
              <a:t>VCI housing assistance must be structured as a loan –This is not a grant.  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VCI assistance will support specific components of transformational project </a:t>
            </a:r>
          </a:p>
          <a:p>
            <a:pPr lvl="1"/>
            <a:r>
              <a:rPr lang="en-US" dirty="0" smtClean="0"/>
              <a:t>Contracts and negotiation will be specific to these smaller components</a:t>
            </a:r>
          </a:p>
          <a:p>
            <a:pPr lvl="1"/>
            <a:r>
              <a:rPr lang="en-US" dirty="0" smtClean="0"/>
              <a:t>Contracts will be structured to meet applicable federal and/or state requirements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Vibrant Community Initiative (VCI):Richmond </a:t>
            </a:r>
            <a:r>
              <a:rPr lang="en-US" sz="3200" dirty="0"/>
              <a:t>C</a:t>
            </a:r>
            <a:r>
              <a:rPr lang="en-US" sz="3200" dirty="0" smtClean="0"/>
              <a:t>hurch Hill North/ East End Revitalization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Richmond City</a:t>
            </a:r>
            <a:endParaRPr lang="en-US" dirty="0"/>
          </a:p>
          <a:p>
            <a:r>
              <a:rPr lang="en-US" dirty="0"/>
              <a:t>$2.5 award </a:t>
            </a:r>
            <a:r>
              <a:rPr lang="en-US" dirty="0" smtClean="0"/>
              <a:t>($22,324,030 </a:t>
            </a:r>
            <a:r>
              <a:rPr lang="en-US" dirty="0"/>
              <a:t>total costs)</a:t>
            </a:r>
          </a:p>
          <a:p>
            <a:r>
              <a:rPr lang="en-US" dirty="0" smtClean="0"/>
              <a:t>Mixed-income, mixed-tenure, multi-phased</a:t>
            </a:r>
          </a:p>
          <a:p>
            <a:r>
              <a:rPr lang="en-US" dirty="0" smtClean="0"/>
              <a:t>Leveraging site of Armstrong High School</a:t>
            </a:r>
          </a:p>
          <a:p>
            <a:r>
              <a:rPr lang="en-US" dirty="0" smtClean="0"/>
              <a:t>Build-first approach to replacing older public housing </a:t>
            </a:r>
            <a:endParaRPr lang="en-US" dirty="0"/>
          </a:p>
          <a:p>
            <a:r>
              <a:rPr lang="en-US" dirty="0" smtClean="0"/>
              <a:t>Includes mixed-income family, senior rental, homebuyer</a:t>
            </a:r>
          </a:p>
          <a:p>
            <a:r>
              <a:rPr lang="en-US" dirty="0" smtClean="0"/>
              <a:t>Larger project includes gateway and economic corridor improvements</a:t>
            </a:r>
            <a:endParaRPr lang="en-US" dirty="0"/>
          </a:p>
          <a:p>
            <a:r>
              <a:rPr lang="en-US" dirty="0"/>
              <a:t>Substantial local </a:t>
            </a:r>
            <a:r>
              <a:rPr lang="en-US" dirty="0" smtClean="0"/>
              <a:t>effort</a:t>
            </a:r>
          </a:p>
          <a:p>
            <a:r>
              <a:rPr lang="en-US" dirty="0" smtClean="0"/>
              <a:t>Diversity of funding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24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Richmond </a:t>
            </a:r>
            <a:r>
              <a:rPr lang="en-US" sz="3200" dirty="0"/>
              <a:t>Church Hill North/ East End </a:t>
            </a:r>
            <a:r>
              <a:rPr lang="en-US" sz="3200" dirty="0" smtClean="0"/>
              <a:t>Revitalization:  VCI Funding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Richmond City is a CDBG entitlement locality</a:t>
            </a:r>
          </a:p>
          <a:p>
            <a:pPr lvl="1"/>
            <a:r>
              <a:rPr lang="en-US" dirty="0" smtClean="0"/>
              <a:t>Can’t use VCI CDBG funding</a:t>
            </a:r>
          </a:p>
          <a:p>
            <a:pPr lvl="1"/>
            <a:r>
              <a:rPr lang="en-US" dirty="0" smtClean="0"/>
              <a:t>These components funded with other resources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Senior 1B –multi-family affordable rental</a:t>
            </a:r>
          </a:p>
          <a:p>
            <a:pPr lvl="1"/>
            <a:r>
              <a:rPr lang="en-US" dirty="0" smtClean="0"/>
              <a:t>VHDA</a:t>
            </a:r>
          </a:p>
          <a:p>
            <a:pPr lvl="1"/>
            <a:r>
              <a:rPr lang="en-US" dirty="0" smtClean="0"/>
              <a:t>DHCD HOME</a:t>
            </a:r>
          </a:p>
          <a:p>
            <a:pPr lvl="1"/>
            <a:r>
              <a:rPr lang="en-US" dirty="0" smtClean="0"/>
              <a:t>Plus other non-VCI resources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Homeownership –mixed-income new construction</a:t>
            </a:r>
          </a:p>
          <a:p>
            <a:pPr lvl="1"/>
            <a:r>
              <a:rPr lang="en-US" dirty="0" smtClean="0"/>
              <a:t>DHCD HOME</a:t>
            </a:r>
          </a:p>
          <a:p>
            <a:pPr lvl="1"/>
            <a:r>
              <a:rPr lang="en-US" dirty="0" smtClean="0"/>
              <a:t>Plus other non-VCI resources 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93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Vibrant Community Initiative (VCI): </a:t>
            </a:r>
            <a:br>
              <a:rPr lang="en-US" sz="2800" dirty="0" smtClean="0"/>
            </a:br>
            <a:r>
              <a:rPr lang="en-US" sz="2800" dirty="0" smtClean="0"/>
              <a:t>Old Price’s Fork  Comprehensive Revitalization </a:t>
            </a:r>
            <a:r>
              <a:rPr lang="en-US" sz="2800" dirty="0"/>
              <a:t>P</a:t>
            </a:r>
            <a:r>
              <a:rPr lang="en-US" sz="2800" dirty="0" smtClean="0"/>
              <a:t>roject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Montgomery County (Blacksburg area)</a:t>
            </a:r>
          </a:p>
          <a:p>
            <a:r>
              <a:rPr lang="en-US" dirty="0" smtClean="0"/>
              <a:t>$2.5 award ($7,800,000 total costs)</a:t>
            </a:r>
          </a:p>
          <a:p>
            <a:r>
              <a:rPr lang="en-US" dirty="0" smtClean="0"/>
              <a:t>Adaptive re-use of old school property</a:t>
            </a:r>
          </a:p>
          <a:p>
            <a:r>
              <a:rPr lang="en-US" dirty="0" smtClean="0"/>
              <a:t>Existing structure to include senior rental housing, community kitchen, farm-to-table restaurant, business incubator, and market)</a:t>
            </a:r>
          </a:p>
          <a:p>
            <a:r>
              <a:rPr lang="en-US" dirty="0" smtClean="0"/>
              <a:t>New construction mixed-income rental on property </a:t>
            </a:r>
          </a:p>
          <a:p>
            <a:r>
              <a:rPr lang="en-US" dirty="0" smtClean="0"/>
              <a:t>Substantial local collaboration</a:t>
            </a:r>
          </a:p>
          <a:p>
            <a:r>
              <a:rPr lang="en-US" dirty="0" smtClean="0"/>
              <a:t>Diversity of funding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08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Old Price’s Fork:  VCI Funding 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Multiple Family Mixed Income Rental</a:t>
            </a:r>
          </a:p>
          <a:p>
            <a:pPr lvl="1"/>
            <a:r>
              <a:rPr lang="en-US" dirty="0" smtClean="0"/>
              <a:t>VCI VA THF</a:t>
            </a:r>
          </a:p>
          <a:p>
            <a:pPr lvl="1"/>
            <a:r>
              <a:rPr lang="en-US" dirty="0" smtClean="0"/>
              <a:t>Plus other non-VCI resources</a:t>
            </a:r>
          </a:p>
          <a:p>
            <a:r>
              <a:rPr lang="en-US" dirty="0" smtClean="0"/>
              <a:t>Brewery/market/restaurant </a:t>
            </a:r>
          </a:p>
          <a:p>
            <a:pPr lvl="1"/>
            <a:r>
              <a:rPr lang="en-US" dirty="0" smtClean="0"/>
              <a:t>VCI CDBG</a:t>
            </a:r>
          </a:p>
          <a:p>
            <a:pPr lvl="1"/>
            <a:r>
              <a:rPr lang="en-US" dirty="0" smtClean="0"/>
              <a:t>Locality is the grantee</a:t>
            </a:r>
          </a:p>
          <a:p>
            <a:pPr lvl="1"/>
            <a:r>
              <a:rPr lang="en-US" dirty="0" smtClean="0"/>
              <a:t>Local loan to the developer</a:t>
            </a:r>
          </a:p>
          <a:p>
            <a:r>
              <a:rPr lang="en-US" dirty="0" smtClean="0"/>
              <a:t>Small Business Incubator</a:t>
            </a:r>
          </a:p>
          <a:p>
            <a:pPr lvl="1"/>
            <a:r>
              <a:rPr lang="en-US" dirty="0" smtClean="0"/>
              <a:t>VCI CDBG</a:t>
            </a:r>
          </a:p>
          <a:p>
            <a:pPr lvl="1"/>
            <a:r>
              <a:rPr lang="en-US" dirty="0" smtClean="0"/>
              <a:t>DHCD BEE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82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Old Price’s Fork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26" name="Picture 2" descr="Old Prices Fork School  Community Revitalization Project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20" y="1774825"/>
            <a:ext cx="7401560" cy="462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360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Vibrant Community Initiative (VCI)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Open process with pre-application accepted by </a:t>
            </a:r>
            <a:r>
              <a:rPr lang="en-US" u="sng" dirty="0" smtClean="0"/>
              <a:t>August 23</a:t>
            </a:r>
            <a:r>
              <a:rPr lang="en-US" u="sng" dirty="0" smtClean="0"/>
              <a:t>, 2019 </a:t>
            </a:r>
            <a:r>
              <a:rPr lang="en-US" u="sng" dirty="0" smtClean="0"/>
              <a:t>deadline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DHCD will review pre-applications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Best, most promising (meeting pre-application scoring criteria) of pre-applications will be invited to submit full applications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Tentative full application deadline in </a:t>
            </a:r>
            <a:r>
              <a:rPr lang="en-US" dirty="0" smtClean="0"/>
              <a:t>January</a:t>
            </a:r>
            <a:r>
              <a:rPr lang="en-US" dirty="0" smtClean="0"/>
              <a:t> 2020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VCI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3346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VCI Leverage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Pre-application reviews will favor projects that leverage other federal, state, and local resources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Leverage may include resources used for planning, coordination, and implementation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Leverage should be reflected in the application “other funding”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VCI Match Requirement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Projects must include a 25 percent match in locally controlled resources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Match amount = 25 percent of VCI request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May include locally controlled CDBG, HOME, fee waivers, local government resources, donated real property and/or other local funding (e.g. foundation)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Will consider the value of a loan requiring repayment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Agenda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4582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How to Apply: Vibrant Community Initiative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Centralized Application &amp; Management System (CAMS)</a:t>
            </a:r>
          </a:p>
          <a:p>
            <a:endParaRPr lang="en-US" dirty="0" smtClean="0"/>
          </a:p>
          <a:p>
            <a:endParaRPr lang="en-US" sz="13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Pre-Application: Eligible </a:t>
            </a:r>
            <a:r>
              <a:rPr lang="en-US" dirty="0" smtClean="0"/>
              <a:t>Applicant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Entitlement or non-entitlement localities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Housing developers (nonprofit and for-profit)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Housing authorities</a:t>
            </a:r>
          </a:p>
          <a:p>
            <a:endParaRPr lang="en-US" dirty="0" smtClean="0"/>
          </a:p>
          <a:p>
            <a:r>
              <a:rPr lang="en-US" dirty="0" smtClean="0"/>
              <a:t>Local and regional housing, community, and/or economic development organizations</a:t>
            </a:r>
          </a:p>
          <a:p>
            <a:endParaRPr lang="en-US" dirty="0" smtClean="0"/>
          </a:p>
          <a:p>
            <a:r>
              <a:rPr lang="en-US" dirty="0" smtClean="0"/>
              <a:t>Good local process and partnerships are key</a:t>
            </a:r>
          </a:p>
          <a:p>
            <a:endParaRPr lang="en-US" dirty="0" smtClean="0"/>
          </a:p>
          <a:p>
            <a:r>
              <a:rPr lang="en-US" dirty="0" smtClean="0"/>
              <a:t>Looking for comprehensive community projects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Pre-Application: Eligible </a:t>
            </a:r>
            <a:r>
              <a:rPr lang="en-US" dirty="0" smtClean="0"/>
              <a:t>Applicant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Projects </a:t>
            </a:r>
            <a:r>
              <a:rPr lang="en-US" dirty="0" smtClean="0"/>
              <a:t>in CDBG e</a:t>
            </a:r>
            <a:r>
              <a:rPr lang="en-US" dirty="0" smtClean="0"/>
              <a:t>ntitlements must </a:t>
            </a:r>
            <a:r>
              <a:rPr lang="en-US" dirty="0" smtClean="0"/>
              <a:t>include the localities in early planning</a:t>
            </a:r>
          </a:p>
          <a:p>
            <a:endParaRPr lang="en-US" dirty="0" smtClean="0"/>
          </a:p>
          <a:p>
            <a:r>
              <a:rPr lang="en-US" dirty="0" smtClean="0"/>
              <a:t>Pre-application for projects in CDBG entitlement may be submitted by the project lead (non-profit, developer, locality, etc.)</a:t>
            </a:r>
          </a:p>
          <a:p>
            <a:endParaRPr lang="en-US" dirty="0" smtClean="0"/>
          </a:p>
          <a:p>
            <a:r>
              <a:rPr lang="en-US" dirty="0" smtClean="0"/>
              <a:t>Full applications in CDBG entitlements will be submitted by the locality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VCI Eligible 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VCI funding may support the following eligible </a:t>
            </a:r>
            <a:r>
              <a:rPr lang="en-US" u="sng" dirty="0" smtClean="0"/>
              <a:t>affordable housing</a:t>
            </a:r>
            <a:r>
              <a:rPr lang="en-US" dirty="0" smtClean="0"/>
              <a:t> activities: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Homebuyer Direct Assistance, down payment and closing cost assistance (targeting 80 percent or below AMI)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Homebuyer Rehabilitation (targeting 80 percent or below AMI)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Homebuyer New Construction (targeting 80 percent or below AMI)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VCI Eligible 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VCI funding may support the following eligible </a:t>
            </a:r>
            <a:r>
              <a:rPr lang="en-US" u="sng" dirty="0" smtClean="0"/>
              <a:t>affordable housing</a:t>
            </a:r>
            <a:r>
              <a:rPr lang="en-US" dirty="0" smtClean="0"/>
              <a:t> activities: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Homeowner Rehabilitation (targeting 80 percent or below AMI)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Rental New construction (targeting 60 percent or below AMI)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Rental Rehabilitation (targeting 60 percent or below AMI)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VCI Eligible 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VCI funding may support the following eligible </a:t>
            </a:r>
            <a:r>
              <a:rPr lang="en-US" u="sng" dirty="0" smtClean="0"/>
              <a:t>economic development</a:t>
            </a:r>
            <a:r>
              <a:rPr lang="en-US" dirty="0" smtClean="0"/>
              <a:t> activities targeting low/mod income: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Job Creation/Retention</a:t>
            </a:r>
          </a:p>
          <a:p>
            <a:endParaRPr lang="en-US" dirty="0" smtClean="0"/>
          </a:p>
          <a:p>
            <a:r>
              <a:rPr lang="en-US" dirty="0" smtClean="0"/>
              <a:t>Site Redevelopment</a:t>
            </a:r>
          </a:p>
          <a:p>
            <a:endParaRPr lang="en-US" dirty="0" smtClean="0"/>
          </a:p>
          <a:p>
            <a:r>
              <a:rPr lang="en-US" dirty="0" smtClean="0"/>
              <a:t>Business Readiness</a:t>
            </a:r>
          </a:p>
          <a:p>
            <a:endParaRPr lang="en-US" dirty="0" smtClean="0"/>
          </a:p>
          <a:p>
            <a:r>
              <a:rPr lang="en-US" dirty="0" smtClean="0"/>
              <a:t>Business District Revitalization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VCI Eligible 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VCI funding may support the following eligible </a:t>
            </a:r>
            <a:r>
              <a:rPr lang="en-US" u="sng" dirty="0" smtClean="0"/>
              <a:t>community facilities/services</a:t>
            </a:r>
            <a:r>
              <a:rPr lang="en-US" dirty="0" smtClean="0"/>
              <a:t> activities targeting low/mod income: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Water/sewer</a:t>
            </a:r>
          </a:p>
          <a:p>
            <a:endParaRPr lang="en-US" dirty="0" smtClean="0"/>
          </a:p>
          <a:p>
            <a:r>
              <a:rPr lang="en-US" dirty="0" smtClean="0"/>
              <a:t>Health Clinics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Pre-Application </a:t>
            </a:r>
            <a:br>
              <a:rPr lang="en-US" dirty="0" smtClean="0"/>
            </a:br>
            <a:r>
              <a:rPr lang="en-US" dirty="0" smtClean="0"/>
              <a:t>Selection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plan and initial groundwork is in place on a comprehensive project that includes at least a housing component</a:t>
            </a:r>
          </a:p>
          <a:p>
            <a:endParaRPr lang="en-US" dirty="0" smtClean="0"/>
          </a:p>
          <a:p>
            <a:r>
              <a:rPr lang="en-US" dirty="0" smtClean="0"/>
              <a:t>Evidence that the project has solid local regional support</a:t>
            </a:r>
          </a:p>
          <a:p>
            <a:endParaRPr lang="en-US" dirty="0" smtClean="0"/>
          </a:p>
          <a:p>
            <a:r>
              <a:rPr lang="en-US" dirty="0" smtClean="0"/>
              <a:t>Partnerships in place to execute project</a:t>
            </a:r>
          </a:p>
          <a:p>
            <a:endParaRPr lang="en-US" dirty="0" smtClean="0"/>
          </a:p>
          <a:p>
            <a:r>
              <a:rPr lang="en-US" dirty="0" smtClean="0"/>
              <a:t>Demonstrated success with similar project </a:t>
            </a:r>
          </a:p>
          <a:p>
            <a:endParaRPr lang="en-US" dirty="0" smtClean="0"/>
          </a:p>
          <a:p>
            <a:r>
              <a:rPr lang="en-US" dirty="0" smtClean="0"/>
              <a:t>Demonstrated capacity (financial and development team)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Selection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invitation only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Criteria:</a:t>
            </a:r>
          </a:p>
          <a:p>
            <a:pPr lvl="1"/>
            <a:r>
              <a:rPr lang="en-US" dirty="0" smtClean="0"/>
              <a:t>Alignment</a:t>
            </a:r>
          </a:p>
          <a:p>
            <a:pPr lvl="1"/>
            <a:r>
              <a:rPr lang="en-US" dirty="0" smtClean="0"/>
              <a:t>Need</a:t>
            </a:r>
          </a:p>
          <a:p>
            <a:pPr lvl="1"/>
            <a:r>
              <a:rPr lang="en-US" dirty="0" smtClean="0"/>
              <a:t>Project Readiness</a:t>
            </a:r>
          </a:p>
          <a:p>
            <a:pPr lvl="1"/>
            <a:r>
              <a:rPr lang="en-US" dirty="0" smtClean="0"/>
              <a:t>Capacity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Alignment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Consolidated Plan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Order Number </a:t>
            </a:r>
            <a:r>
              <a:rPr lang="en-US" dirty="0" smtClean="0"/>
              <a:t>25</a:t>
            </a:r>
            <a:r>
              <a:rPr lang="en-US" dirty="0" smtClean="0"/>
              <a:t>: Establishing the Governor’s Affordable Housing Priorities to Address Virginia’s Unmet Housing Needs</a:t>
            </a:r>
          </a:p>
          <a:p>
            <a:endParaRPr lang="en-US" dirty="0" smtClean="0"/>
          </a:p>
          <a:p>
            <a:r>
              <a:rPr lang="en-US" dirty="0" smtClean="0"/>
              <a:t>HOME Investment Partnership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Community Development Block Grant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Alignment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Preservation of existing affordable rental units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Preservation of existing affordable homebuyer units</a:t>
            </a:r>
          </a:p>
          <a:p>
            <a:endParaRPr lang="en-US" dirty="0" smtClean="0"/>
          </a:p>
          <a:p>
            <a:r>
              <a:rPr lang="en-US" dirty="0" smtClean="0"/>
              <a:t>Creation of new affordable rental units</a:t>
            </a:r>
          </a:p>
          <a:p>
            <a:endParaRPr lang="en-US" dirty="0" smtClean="0"/>
          </a:p>
          <a:p>
            <a:r>
              <a:rPr lang="en-US" dirty="0" smtClean="0"/>
              <a:t>Creation of new affordable homebuyer units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Creation of integrated community housing units targeting special needs population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VCI Funding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92838998"/>
              </p:ext>
            </p:extLst>
          </p:nvPr>
        </p:nvGraphicFramePr>
        <p:xfrm>
          <a:off x="457200" y="1773238"/>
          <a:ext cx="4038600" cy="264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51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Source</a:t>
                      </a:r>
                      <a:endParaRPr lang="en-US" sz="2400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79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CDBG </a:t>
                      </a:r>
                      <a:endParaRPr lang="en-US" sz="2000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$2 Million</a:t>
                      </a:r>
                      <a:endParaRPr lang="en-US" sz="2000" dirty="0"/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79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HOME</a:t>
                      </a:r>
                      <a:endParaRPr lang="en-US" sz="2000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$2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/>
                        <a:t>Million</a:t>
                      </a:r>
                      <a:endParaRPr lang="en-US" sz="2000" dirty="0"/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79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Housing Trust Fund </a:t>
                      </a:r>
                      <a:endParaRPr lang="en-US" sz="2000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$1</a:t>
                      </a:r>
                      <a:r>
                        <a:rPr lang="en-US" sz="2000" baseline="0" dirty="0" smtClean="0"/>
                        <a:t> Million</a:t>
                      </a:r>
                      <a:endParaRPr lang="en-US" sz="2000" dirty="0" smtClean="0"/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79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VHDA</a:t>
                      </a:r>
                      <a:endParaRPr lang="en-US" sz="2000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$500,000</a:t>
                      </a:r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796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TOTAL </a:t>
                      </a:r>
                      <a:endParaRPr lang="en-US" sz="2000" b="1" dirty="0"/>
                    </a:p>
                  </a:txBody>
                  <a:tcPr marL="72333" marR="72333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$5.5 </a:t>
                      </a:r>
                      <a:r>
                        <a:rPr lang="en-US" sz="2000" b="1" dirty="0" smtClean="0"/>
                        <a:t>Million</a:t>
                      </a:r>
                      <a:endParaRPr lang="en-US" sz="2000" b="1" dirty="0"/>
                    </a:p>
                  </a:txBody>
                  <a:tcPr marL="72333" marR="723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62381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Two </a:t>
            </a:r>
            <a:r>
              <a:rPr lang="en-US" dirty="0" smtClean="0"/>
              <a:t>projects possible</a:t>
            </a:r>
            <a:endParaRPr lang="en-US" dirty="0" smtClean="0"/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$</a:t>
            </a:r>
            <a:r>
              <a:rPr lang="en-US" dirty="0" smtClean="0"/>
              <a:t>2.75 </a:t>
            </a:r>
            <a:r>
              <a:rPr lang="en-US" dirty="0" smtClean="0"/>
              <a:t>million -maximum request –Non CDBG entitlement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$</a:t>
            </a:r>
            <a:r>
              <a:rPr lang="en-US" dirty="0" smtClean="0"/>
              <a:t>1.5 </a:t>
            </a:r>
            <a:r>
              <a:rPr lang="en-US" dirty="0"/>
              <a:t>million -maximum request </a:t>
            </a:r>
            <a:r>
              <a:rPr lang="en-US" dirty="0" smtClean="0"/>
              <a:t>–CDBG entitlement</a:t>
            </a:r>
          </a:p>
          <a:p>
            <a:endParaRPr lang="en-US" dirty="0" smtClean="0"/>
          </a:p>
          <a:p>
            <a:r>
              <a:rPr lang="en-US" dirty="0" smtClean="0"/>
              <a:t>Must leverage other federal, state, and local resources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25 percent local match requirement (based on </a:t>
            </a:r>
            <a:r>
              <a:rPr lang="en-US" dirty="0" smtClean="0"/>
              <a:t>requested amount)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09600" y="4495800"/>
            <a:ext cx="3505200" cy="1731264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118872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CDBG, HOME, HTF, VHDA, and other potential funding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Alignment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Fair housing and communities of opportunity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Employment/infrastructure/community services that primarily benefit very low/low/ and moderate income households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Blight removal as a part of a larger revitalization project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Need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degree to which the project is designed to meet an identified local need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Must be demonstrated by a local market analysis or needs assessment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need, how do you know, and what is the expected  result?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Project Readiness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project status, timeline (s), challenges and barriers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Assessment of costs and status of other funding commitments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Level of stakeholder involvement in needs assessment, planning, and design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VCI Full Application </a:t>
            </a:r>
            <a:br>
              <a:rPr lang="en-US" dirty="0" smtClean="0"/>
            </a:br>
            <a:r>
              <a:rPr lang="en-US" dirty="0" smtClean="0"/>
              <a:t>Capacity Criteria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Applicant, partners, and development team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Existing development, project management, and financial capacity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Must describe existing resources for project planning, coordination, and implementation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Should identify project management gaps/needs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VCI Timeline (Tentative)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199453"/>
              </p:ext>
            </p:extLst>
          </p:nvPr>
        </p:nvGraphicFramePr>
        <p:xfrm>
          <a:off x="457200" y="1774824"/>
          <a:ext cx="8382000" cy="241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2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23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Application  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Target</a:t>
                      </a:r>
                      <a:r>
                        <a:rPr lang="en-US" baseline="0" dirty="0" smtClean="0"/>
                        <a:t> Date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r>
                        <a:rPr lang="en-US" dirty="0" smtClean="0"/>
                        <a:t>Release of guidelines and pre-application</a:t>
                      </a:r>
                      <a:r>
                        <a:rPr lang="en-US" baseline="0" dirty="0" smtClean="0"/>
                        <a:t> materials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</a:t>
                      </a:r>
                      <a:r>
                        <a:rPr lang="en-US" baseline="0" dirty="0" smtClean="0"/>
                        <a:t> 2019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r>
                        <a:rPr lang="en-US" dirty="0" smtClean="0"/>
                        <a:t>How to Apply</a:t>
                      </a:r>
                      <a:r>
                        <a:rPr lang="en-US" baseline="0" dirty="0" smtClean="0"/>
                        <a:t> Workshops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</a:t>
                      </a:r>
                      <a:r>
                        <a:rPr lang="en-US" baseline="0" dirty="0" smtClean="0"/>
                        <a:t> 26, 2019 (1 – 3:00 PM)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r>
                        <a:rPr lang="en-US" dirty="0" smtClean="0"/>
                        <a:t>Pre-application due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r>
                        <a:rPr lang="en-US" baseline="0" dirty="0" smtClean="0"/>
                        <a:t> 23</a:t>
                      </a:r>
                      <a:r>
                        <a:rPr lang="en-US" dirty="0" smtClean="0"/>
                        <a:t>, 2019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235">
                <a:tc>
                  <a:txBody>
                    <a:bodyPr/>
                    <a:lstStyle/>
                    <a:p>
                      <a:r>
                        <a:rPr lang="en-US" dirty="0" smtClean="0"/>
                        <a:t>Full application due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January 2020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VHDA Funding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Homeownership</a:t>
            </a:r>
          </a:p>
          <a:p>
            <a:pPr lvl="1"/>
            <a:r>
              <a:rPr lang="en-US" dirty="0" smtClean="0"/>
              <a:t>Down payment </a:t>
            </a:r>
            <a:r>
              <a:rPr lang="en-US" dirty="0"/>
              <a:t>assistance and lower interest </a:t>
            </a:r>
            <a:r>
              <a:rPr lang="en-US" dirty="0" smtClean="0"/>
              <a:t>rates</a:t>
            </a:r>
            <a:endParaRPr lang="en-US" dirty="0"/>
          </a:p>
          <a:p>
            <a:r>
              <a:rPr lang="en-US" dirty="0" smtClean="0"/>
              <a:t>Rental</a:t>
            </a:r>
          </a:p>
          <a:p>
            <a:pPr lvl="1"/>
            <a:r>
              <a:rPr lang="en-US" dirty="0" smtClean="0"/>
              <a:t>Predevelopment</a:t>
            </a:r>
          </a:p>
          <a:p>
            <a:pPr lvl="1"/>
            <a:r>
              <a:rPr lang="en-US" dirty="0" smtClean="0"/>
              <a:t>Taxable and tax-exempt financing</a:t>
            </a:r>
          </a:p>
          <a:p>
            <a:pPr lvl="1"/>
            <a:r>
              <a:rPr lang="en-US" dirty="0" smtClean="0"/>
              <a:t>SPARC</a:t>
            </a:r>
          </a:p>
          <a:p>
            <a:pPr lvl="1"/>
            <a:r>
              <a:rPr lang="en-US" dirty="0" smtClean="0"/>
              <a:t>LIHTC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Mixed-use/Mixed-income</a:t>
            </a:r>
          </a:p>
          <a:p>
            <a:pPr lvl="1"/>
            <a:r>
              <a:rPr lang="en-US" dirty="0"/>
              <a:t>Permanent loans</a:t>
            </a:r>
          </a:p>
          <a:p>
            <a:r>
              <a:rPr lang="en-US" dirty="0" smtClean="0"/>
              <a:t>REACH Resources</a:t>
            </a:r>
          </a:p>
          <a:p>
            <a:pPr lvl="1"/>
            <a:r>
              <a:rPr lang="en-US" dirty="0" smtClean="0"/>
              <a:t>Grants supporting other affordable housing </a:t>
            </a:r>
            <a:endParaRPr lang="en-US" dirty="0"/>
          </a:p>
          <a:p>
            <a:r>
              <a:rPr lang="en-US" dirty="0" smtClean="0"/>
              <a:t>Contact:</a:t>
            </a:r>
          </a:p>
          <a:p>
            <a:pPr lvl="1"/>
            <a:r>
              <a:rPr lang="en-US" dirty="0" smtClean="0"/>
              <a:t>Community Outreach:</a:t>
            </a:r>
          </a:p>
          <a:p>
            <a:pPr marL="457200" lvl="1" indent="0">
              <a:buNone/>
            </a:pPr>
            <a:r>
              <a:rPr lang="en-US" dirty="0" smtClean="0"/>
              <a:t>Chris Dimotsis</a:t>
            </a:r>
          </a:p>
          <a:p>
            <a:pPr marL="457200" lvl="1" indent="0">
              <a:buNone/>
            </a:pPr>
            <a:r>
              <a:rPr lang="en-US" dirty="0" smtClean="0"/>
              <a:t>chris.dimotsis@vhda.com  804-343-5596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5440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CAMS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All work in CAMS should be frequently saved  </a:t>
            </a:r>
          </a:p>
          <a:p>
            <a:endParaRPr lang="en-US" dirty="0" smtClean="0"/>
          </a:p>
          <a:p>
            <a:r>
              <a:rPr lang="en-US" dirty="0" smtClean="0"/>
              <a:t>Please note that Chrome is the recommended browser</a:t>
            </a:r>
          </a:p>
          <a:p>
            <a:endParaRPr lang="en-US" dirty="0" smtClean="0"/>
          </a:p>
          <a:p>
            <a:r>
              <a:rPr lang="en-US" dirty="0" smtClean="0"/>
              <a:t>Work in Word and copy and paste into the CAMS text boxes</a:t>
            </a:r>
          </a:p>
          <a:p>
            <a:endParaRPr lang="en-US" dirty="0" smtClean="0"/>
          </a:p>
          <a:p>
            <a:r>
              <a:rPr lang="en-US" dirty="0" smtClean="0"/>
              <a:t>Use the “Print” tab at the top of the page and review them for completeness and accuracy</a:t>
            </a:r>
          </a:p>
          <a:p>
            <a:endParaRPr lang="en-US" dirty="0" smtClean="0"/>
          </a:p>
          <a:p>
            <a:r>
              <a:rPr lang="en-US" dirty="0" smtClean="0"/>
              <a:t>The text box will only accommodate text responses. Graphic, tables, charts should not be pasted into the narrative section; instead, include the information in a separate attachment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155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62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Project Information</a:t>
            </a:r>
            <a:endParaRPr lang="en-US" sz="3600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" y="1600200"/>
            <a:ext cx="8839200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385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Project Budget</a:t>
            </a:r>
            <a:endParaRPr lang="en-US" sz="3600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458200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094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1600200"/>
            <a:ext cx="7887758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838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Attachments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6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Vibrant Community Initiative (VCI)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Combines multiple DHCD funding sources and VHDA resources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fund transformative local/regional projects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create larger local/regional impact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8241" y="1752600"/>
            <a:ext cx="7647517" cy="48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15962"/>
          </a:xfrm>
        </p:spPr>
        <p:txBody>
          <a:bodyPr>
            <a:noAutofit/>
          </a:bodyPr>
          <a:lstStyle/>
          <a:p>
            <a:r>
              <a:rPr lang="en-US" sz="3600" dirty="0" smtClean="0"/>
              <a:t>Additional Information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6712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Application Status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Multiple </a:t>
            </a:r>
            <a:r>
              <a:rPr lang="en-US" dirty="0"/>
              <a:t>users </a:t>
            </a:r>
            <a:r>
              <a:rPr lang="en-US" dirty="0" smtClean="0"/>
              <a:t>can work on, edit </a:t>
            </a:r>
            <a:r>
              <a:rPr lang="en-US" dirty="0"/>
              <a:t>and review application materials.  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CAMS </a:t>
            </a:r>
            <a:r>
              <a:rPr lang="en-US" dirty="0"/>
              <a:t>will save the application as </a:t>
            </a:r>
            <a:r>
              <a:rPr lang="en-US" u="sng" dirty="0"/>
              <a:t>Incomplete</a:t>
            </a:r>
            <a:r>
              <a:rPr lang="en-US" dirty="0"/>
              <a:t>. </a:t>
            </a:r>
            <a:r>
              <a:rPr lang="en-US" dirty="0" smtClean="0"/>
              <a:t>Applicant </a:t>
            </a:r>
            <a:r>
              <a:rPr lang="en-US" dirty="0"/>
              <a:t>may return repeatedly to CAMS to work on </a:t>
            </a:r>
            <a:r>
              <a:rPr lang="en-US" dirty="0" smtClean="0"/>
              <a:t>application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/>
              <a:t>be sure all work on the application is saved in CAMS.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the application is submitted the status will change from Incomplete to </a:t>
            </a:r>
            <a:r>
              <a:rPr lang="en-US" u="sng" dirty="0"/>
              <a:t>Pending</a:t>
            </a:r>
            <a:r>
              <a:rPr lang="en-US" dirty="0"/>
              <a:t>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455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Vibrant Community Initiative (VCI)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DHCD Staff Contact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Lyndsi Austin</a:t>
            </a:r>
          </a:p>
          <a:p>
            <a:pPr algn="ctr">
              <a:buNone/>
            </a:pPr>
            <a:r>
              <a:rPr lang="en-US" dirty="0" smtClean="0">
                <a:hlinkClick r:id="rId3"/>
              </a:rPr>
              <a:t>lyndsi.austin@dhcd.virginia.gov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(804) 371 – 7122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transformational project?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848600" cy="46238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large multiple-faceted project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/>
              <a:t>Focus on </a:t>
            </a:r>
            <a:r>
              <a:rPr lang="en-US" dirty="0" smtClean="0"/>
              <a:t>economic impact 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Must leverage an existing community-driven planning process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Project readiness is key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Opportunity for planning and technical assistance for good VCI concept project to prepare for future VCI rounds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29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transformational project?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848600" cy="462381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Must include more than one component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A component is a smaller project that is under common contract/ownership/financing (e.g., multiple family rental project)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Must include a housing component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Any VCI-assisted housing component must include at least some affordable housing (50 – 80 percent or below AMI)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6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kind of projects are we looking for?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Project can be located anywhere within the state of Virginia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Ideally we would like both urban and rural projects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Project should contain a range of activities such as neighborhood revitalization, downtown redevelopment, economic development, homeowner rehabilitation, down payment assistance, rental project development, water/sewer, and/or other infrastructure.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Caps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091425"/>
              </p:ext>
            </p:extLst>
          </p:nvPr>
        </p:nvGraphicFramePr>
        <p:xfrm>
          <a:off x="914400" y="2514600"/>
          <a:ext cx="7289996" cy="2810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4137">
                  <a:extLst>
                    <a:ext uri="{9D8B030D-6E8A-4147-A177-3AD203B41FA5}">
                      <a16:colId xmlns:a16="http://schemas.microsoft.com/office/drawing/2014/main" val="1564526337"/>
                    </a:ext>
                  </a:extLst>
                </a:gridCol>
                <a:gridCol w="2735859">
                  <a:extLst>
                    <a:ext uri="{9D8B030D-6E8A-4147-A177-3AD203B41FA5}">
                      <a16:colId xmlns:a16="http://schemas.microsoft.com/office/drawing/2014/main" val="177466876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Project Location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VCI Project Cap*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094311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CDBG Non-entitlement Localities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</a:t>
                      </a:r>
                      <a:r>
                        <a:rPr lang="en-US" sz="2800" dirty="0" smtClean="0">
                          <a:effectLst/>
                        </a:rPr>
                        <a:t>2,750,000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1009057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CDBG Entitlement Localities</a:t>
                      </a:r>
                      <a:endParaRPr lang="en-U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$</a:t>
                      </a:r>
                      <a:r>
                        <a:rPr lang="en-US" sz="2800" dirty="0" smtClean="0">
                          <a:effectLst/>
                        </a:rPr>
                        <a:t>1,500,000</a:t>
                      </a:r>
                      <a:endParaRPr lang="en-U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726865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42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VCI be used in a project?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73935"/>
            <a:ext cx="8305800" cy="4703063"/>
          </a:xfrm>
        </p:spPr>
        <p:txBody>
          <a:bodyPr/>
          <a:lstStyle/>
          <a:p>
            <a:r>
              <a:rPr lang="en-US" dirty="0" smtClean="0"/>
              <a:t>VCI supports one or more of the smaller project components</a:t>
            </a:r>
          </a:p>
          <a:p>
            <a:pPr marL="118872" indent="0">
              <a:buNone/>
            </a:pPr>
            <a:endParaRPr lang="en-US" dirty="0" smtClean="0"/>
          </a:p>
          <a:p>
            <a:r>
              <a:rPr lang="en-US" dirty="0" smtClean="0"/>
              <a:t>VCI funding for community development activities (non-housing) is limited to CDBG :</a:t>
            </a:r>
          </a:p>
          <a:p>
            <a:pPr lvl="1"/>
            <a:r>
              <a:rPr lang="en-US" dirty="0" smtClean="0"/>
              <a:t>VCI CDBG </a:t>
            </a:r>
            <a:r>
              <a:rPr lang="en-US" u="sng" dirty="0" smtClean="0"/>
              <a:t>limited</a:t>
            </a:r>
            <a:r>
              <a:rPr lang="en-US" dirty="0" smtClean="0"/>
              <a:t> to CDBG non-entitlement communities</a:t>
            </a:r>
          </a:p>
          <a:p>
            <a:pPr lvl="1"/>
            <a:r>
              <a:rPr lang="en-US" dirty="0" smtClean="0"/>
              <a:t>CDBG entitlement must use other </a:t>
            </a:r>
            <a:r>
              <a:rPr lang="en-US" dirty="0" smtClean="0"/>
              <a:t>resource (e.g., local CDBG) </a:t>
            </a:r>
            <a:r>
              <a:rPr lang="en-US" dirty="0" smtClean="0"/>
              <a:t>to fund these components </a:t>
            </a:r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4251-4DE2-4201-AD5B-5D65A7D6326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19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3655</TotalTime>
  <Words>1761</Words>
  <Application>Microsoft Office PowerPoint</Application>
  <PresentationFormat>On-screen Show (4:3)</PresentationFormat>
  <Paragraphs>408</Paragraphs>
  <Slides>42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Vibrant Community Initiative     </vt:lpstr>
      <vt:lpstr>Agenda</vt:lpstr>
      <vt:lpstr>VCI Funding</vt:lpstr>
      <vt:lpstr>Vibrant Community Initiative (VCI)</vt:lpstr>
      <vt:lpstr>What is a transformational project?</vt:lpstr>
      <vt:lpstr>What is a transformational project?</vt:lpstr>
      <vt:lpstr>What kind of projects are we looking for? </vt:lpstr>
      <vt:lpstr>Project Caps</vt:lpstr>
      <vt:lpstr>How can VCI be used in a project?</vt:lpstr>
      <vt:lpstr>How can VCI be used in a project?</vt:lpstr>
      <vt:lpstr>Vibrant Community Initiative (VCI):Richmond Church Hill North/ East End Revitalization </vt:lpstr>
      <vt:lpstr>Richmond Church Hill North/ East End Revitalization:  VCI Funding  </vt:lpstr>
      <vt:lpstr>Vibrant Community Initiative (VCI):  Old Price’s Fork  Comprehensive Revitalization Project  </vt:lpstr>
      <vt:lpstr>Old Price’s Fork:  VCI Funding  </vt:lpstr>
      <vt:lpstr>Old Price’s Fork</vt:lpstr>
      <vt:lpstr>Vibrant Community Initiative (VCI)</vt:lpstr>
      <vt:lpstr>VCI Process</vt:lpstr>
      <vt:lpstr>VCI Leverage </vt:lpstr>
      <vt:lpstr>VCI Match Requirement </vt:lpstr>
      <vt:lpstr>Pre-Application: Eligible Applicant </vt:lpstr>
      <vt:lpstr>Pre-Application: Eligible Applicant </vt:lpstr>
      <vt:lpstr>VCI Eligible Activities </vt:lpstr>
      <vt:lpstr>VCI Eligible Activities </vt:lpstr>
      <vt:lpstr>VCI Eligible Activities </vt:lpstr>
      <vt:lpstr>VCI Eligible Activities </vt:lpstr>
      <vt:lpstr>VCI Pre-Application  Selection Criteria </vt:lpstr>
      <vt:lpstr>VCI Full Application  Selection Criteria </vt:lpstr>
      <vt:lpstr>VCI Full Application  Alignment Criteria </vt:lpstr>
      <vt:lpstr>VCI Full Application  Alignment Criteria </vt:lpstr>
      <vt:lpstr>VCI Full Application  Alignment Criteria </vt:lpstr>
      <vt:lpstr>VCI Full Application  Need Criteria </vt:lpstr>
      <vt:lpstr>VCI Full Application  Project Readiness Criteria </vt:lpstr>
      <vt:lpstr>VCI Full Application  Capacity Criteria </vt:lpstr>
      <vt:lpstr>VCI Timeline (Tentative)</vt:lpstr>
      <vt:lpstr>VHDA Funding Sources</vt:lpstr>
      <vt:lpstr>CAMS Tips</vt:lpstr>
      <vt:lpstr>Project Information</vt:lpstr>
      <vt:lpstr>Project Budget</vt:lpstr>
      <vt:lpstr>Attachments</vt:lpstr>
      <vt:lpstr>Additional Information</vt:lpstr>
      <vt:lpstr>Application Status</vt:lpstr>
      <vt:lpstr>Vibrant Community Initiative (VCI)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wes68550</dc:creator>
  <cp:lastModifiedBy>Austin, Lyndsi (DHCD)</cp:lastModifiedBy>
  <cp:revision>281</cp:revision>
  <cp:lastPrinted>2017-11-06T15:48:02Z</cp:lastPrinted>
  <dcterms:created xsi:type="dcterms:W3CDTF">2013-04-15T17:22:10Z</dcterms:created>
  <dcterms:modified xsi:type="dcterms:W3CDTF">2019-06-04T16:51:23Z</dcterms:modified>
</cp:coreProperties>
</file>